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62"/>
  </p:notesMasterIdLst>
  <p:sldIdLst>
    <p:sldId id="367" r:id="rId4"/>
    <p:sldId id="361" r:id="rId5"/>
    <p:sldId id="340" r:id="rId6"/>
    <p:sldId id="341" r:id="rId7"/>
    <p:sldId id="342" r:id="rId8"/>
    <p:sldId id="362" r:id="rId9"/>
    <p:sldId id="327" r:id="rId10"/>
    <p:sldId id="257" r:id="rId11"/>
    <p:sldId id="258" r:id="rId12"/>
    <p:sldId id="263" r:id="rId13"/>
    <p:sldId id="264" r:id="rId14"/>
    <p:sldId id="265" r:id="rId15"/>
    <p:sldId id="269" r:id="rId16"/>
    <p:sldId id="270" r:id="rId17"/>
    <p:sldId id="363" r:id="rId18"/>
    <p:sldId id="274" r:id="rId19"/>
    <p:sldId id="275" r:id="rId20"/>
    <p:sldId id="352" r:id="rId21"/>
    <p:sldId id="35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54" r:id="rId32"/>
    <p:sldId id="287" r:id="rId33"/>
    <p:sldId id="288" r:id="rId34"/>
    <p:sldId id="291" r:id="rId35"/>
    <p:sldId id="355" r:id="rId36"/>
    <p:sldId id="293" r:id="rId37"/>
    <p:sldId id="294" r:id="rId38"/>
    <p:sldId id="356" r:id="rId39"/>
    <p:sldId id="357" r:id="rId40"/>
    <p:sldId id="296" r:id="rId41"/>
    <p:sldId id="297" r:id="rId42"/>
    <p:sldId id="298" r:id="rId43"/>
    <p:sldId id="369" r:id="rId44"/>
    <p:sldId id="358" r:id="rId45"/>
    <p:sldId id="368" r:id="rId46"/>
    <p:sldId id="301" r:id="rId47"/>
    <p:sldId id="302" r:id="rId48"/>
    <p:sldId id="370" r:id="rId49"/>
    <p:sldId id="359" r:id="rId50"/>
    <p:sldId id="360" r:id="rId51"/>
    <p:sldId id="306" r:id="rId52"/>
    <p:sldId id="307" r:id="rId53"/>
    <p:sldId id="308" r:id="rId54"/>
    <p:sldId id="309" r:id="rId55"/>
    <p:sldId id="310" r:id="rId56"/>
    <p:sldId id="366" r:id="rId57"/>
    <p:sldId id="315" r:id="rId58"/>
    <p:sldId id="316" r:id="rId59"/>
    <p:sldId id="317" r:id="rId60"/>
    <p:sldId id="31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3" autoAdjust="0"/>
    <p:restoredTop sz="81977" autoAdjust="0"/>
  </p:normalViewPr>
  <p:slideViewPr>
    <p:cSldViewPr snapToGrid="0">
      <p:cViewPr varScale="1">
        <p:scale>
          <a:sx n="122" d="100"/>
          <a:sy n="122" d="100"/>
        </p:scale>
        <p:origin x="2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C0FC0-1ED9-4583-B3AE-03CD5DF8692D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AFA76-1384-43C2-9507-EC1C247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6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4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0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1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check for co-linear variables</a:t>
            </a:r>
          </a:p>
          <a:p>
            <a:r>
              <a:rPr lang="en-US" dirty="0"/>
              <a:t>Does not perform outlier suppression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Internal Purposes Only – Not to Be Distributed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11036-11C8-453C-818D-B090064BB0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5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</a:t>
            </a:r>
            <a:r>
              <a:rPr lang="en-US" baseline="0" dirty="0"/>
              <a:t> to append the existing data as the left side</a:t>
            </a:r>
          </a:p>
          <a:p>
            <a:r>
              <a:rPr lang="en-US" baseline="0" dirty="0"/>
              <a:t>Grades could have millions of more records than instruments table.  The only rows that are kept are the instrument table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2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identifier col</a:t>
            </a:r>
          </a:p>
          <a:p>
            <a:r>
              <a:rPr lang="en-US" baseline="0" dirty="0"/>
              <a:t>2 y binary and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3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4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FA76-1384-43C2-9507-EC1C247A90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9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90D603-3AC1-4957-9F06-296EB9CD5782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93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20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you can combine independent voters with someone that didn’t register.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36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75">
                <a:solidFill>
                  <a:prstClr val="black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71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5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586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32519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3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1682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4"/>
            <a:ext cx="4629150" cy="507843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81"/>
            <a:ext cx="2949178" cy="5064369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9128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7"/>
            <a:ext cx="2949178" cy="497996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9014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5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3989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055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9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34702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33281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53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3152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275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30332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8950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1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55418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7091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78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374030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40163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49878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47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3926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477391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4293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63000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8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458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81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0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8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3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6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8389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40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8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9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3E34-6174-AC4C-A583-198E8A5B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EACC8-19D7-9546-8265-80FFFABA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25722-4575-E546-B421-98FE2DA7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07606-C282-3E4D-9858-DB2D6FCCA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B5F0753F-DCF0-E24F-ADCD-CE8006D04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35" y="956603"/>
            <a:ext cx="4922530" cy="51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22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6E70BA-DCF0-3A4A-B8E9-C488FCFED418}"/>
              </a:ext>
            </a:extLst>
          </p:cNvPr>
          <p:cNvSpPr txBox="1"/>
          <p:nvPr/>
        </p:nvSpPr>
        <p:spPr>
          <a:xfrm>
            <a:off x="114794" y="1999657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99715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6674" y="5454317"/>
            <a:ext cx="8373979" cy="705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Algorithms or mental models of reality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1122947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An model is a set of rules governing actions or phenomena.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D911F12-93A3-9F40-8E24-5B034B2C3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without 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Your brain: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Algo#1</a:t>
            </a:r>
            <a:r>
              <a:rPr lang="en-US" dirty="0">
                <a:solidFill>
                  <a:prstClr val="black"/>
                </a:solidFill>
              </a:rPr>
              <a:t>: “fur” =Y, “tail”=Y, “claws”=Y, “meow”=Y therefore high probability that’s a 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668E5-911F-E940-8FB8-12A82A63CD0D}"/>
              </a:ext>
            </a:extLst>
          </p:cNvPr>
          <p:cNvSpPr txBox="1"/>
          <p:nvPr/>
        </p:nvSpPr>
        <p:spPr>
          <a:xfrm>
            <a:off x="112295" y="3472408"/>
            <a:ext cx="4604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2400" b="1" dirty="0">
              <a:solidFill>
                <a:prstClr val="black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Algo#2</a:t>
            </a:r>
            <a:r>
              <a:rPr lang="en-US" dirty="0">
                <a:solidFill>
                  <a:prstClr val="black"/>
                </a:solidFill>
              </a:rPr>
              <a:t>: “another meme”=Y, “short &amp; bald professor”=Y therefore “professor trying too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9" y="1122947"/>
            <a:ext cx="759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A model is a set of rules predicting actions or phenomena.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295" y="1997159"/>
            <a:ext cx="46040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Empirical Support w/math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</a:rPr>
              <a:t>The way you instruct the rules to be constructed is the algorithm (KNN, RF, </a:t>
            </a:r>
            <a:r>
              <a:rPr lang="en-US" i="1" dirty="0" err="1">
                <a:solidFill>
                  <a:prstClr val="black"/>
                </a:solidFill>
              </a:rPr>
              <a:t>LogReg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etc</a:t>
            </a:r>
            <a:r>
              <a:rPr lang="en-US" i="1" dirty="0">
                <a:solidFill>
                  <a:prstClr val="black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Computers can learn complex  representations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16" y="5245768"/>
            <a:ext cx="8598568" cy="914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Just like mental algorithms, the observations we give a mathematical algorithm which result in a final model (set of rules) can lead to correct or incorrect assumptions.  “Garbage in…Garbage out.”  </a:t>
            </a:r>
          </a:p>
        </p:txBody>
      </p:sp>
      <p:pic>
        <p:nvPicPr>
          <p:cNvPr id="2050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6" y="1892968"/>
            <a:ext cx="3035133" cy="30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1FA9375-49FD-354D-A520-B74EFA70C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26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742" y="1692161"/>
            <a:ext cx="3673366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 model?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922" y="1692161"/>
            <a:ext cx="3694387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What is an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8743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A set of learned patterns describing phenomena. </a:t>
            </a:r>
          </a:p>
          <a:p>
            <a:r>
              <a:rPr lang="en-US" dirty="0">
                <a:solidFill>
                  <a:prstClr val="black"/>
                </a:solidFill>
              </a:rPr>
              <a:t>Some representation of “reality”.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923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The method you choose to construct the model rules. </a:t>
            </a:r>
          </a:p>
          <a:p>
            <a:r>
              <a:rPr lang="en-US" dirty="0">
                <a:solidFill>
                  <a:prstClr val="black"/>
                </a:solidFill>
              </a:rPr>
              <a:t>The way you expect to learn about reality.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214" y="5596762"/>
            <a:ext cx="7693573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algorithm produces the model.  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61136B9-246C-1344-8FEF-C30ACD45C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034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Dale!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worker bo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85" y="1743075"/>
            <a:ext cx="5197398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2950" y="5572125"/>
            <a:ext cx="7658100" cy="528638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Force stakeholders to agree on a problem, plan and output.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Put together a plan, adjust the plan as needed…but have a plan!!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748365B-68BA-F245-A854-0923FD288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1259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Image result for funny business stock pho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"/>
          <a:stretch/>
        </p:blipFill>
        <p:spPr bwMode="auto">
          <a:xfrm>
            <a:off x="0" y="2248524"/>
            <a:ext cx="3047892" cy="30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00597" y="1076172"/>
            <a:ext cx="599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State the problem in business terms.  </a:t>
            </a:r>
            <a:r>
              <a:rPr lang="en-US" sz="1600" i="1" dirty="0">
                <a:solidFill>
                  <a:prstClr val="black"/>
                </a:solidFill>
              </a:rPr>
              <a:t>Avoid open ended questions or just curiosity analysis.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3D9EC0-161B-074A-8CF7-24254DA6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EEABB-CDB4-E846-8F32-29F572E9F7C5}"/>
              </a:ext>
            </a:extLst>
          </p:cNvPr>
          <p:cNvSpPr txBox="1"/>
          <p:nvPr/>
        </p:nvSpPr>
        <p:spPr>
          <a:xfrm>
            <a:off x="2900597" y="1654035"/>
            <a:ext cx="624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buFontTx/>
              <a:buChar char="●"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Don’t measure things twice (multi-collinearity) like Celsius &amp; Fahrenheit in the same data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E6FD3-6C5B-B44B-9A75-FE5846B5B8F6}"/>
              </a:ext>
            </a:extLst>
          </p:cNvPr>
          <p:cNvSpPr/>
          <p:nvPr/>
        </p:nvSpPr>
        <p:spPr>
          <a:xfrm>
            <a:off x="2900596" y="2478120"/>
            <a:ext cx="6243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Understand data integrity &amp; human behavior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Customers filling out surveys are already self selecting &amp; therefore biased compared to </a:t>
            </a:r>
            <a:r>
              <a:rPr lang="en-US" sz="1600" i="1" dirty="0">
                <a:solidFill>
                  <a:prstClr val="black"/>
                </a:solidFill>
              </a:rPr>
              <a:t>all</a:t>
            </a:r>
            <a:r>
              <a:rPr lang="en-US" sz="1600" dirty="0">
                <a:solidFill>
                  <a:prstClr val="black"/>
                </a:solidFill>
              </a:rPr>
              <a:t> customers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The choice of what to measure will impact the human behavior </a:t>
            </a:r>
            <a:r>
              <a:rPr lang="en-US" sz="1600" dirty="0" err="1">
                <a:solidFill>
                  <a:prstClr val="black"/>
                </a:solidFill>
              </a:rPr>
              <a:t>ie</a:t>
            </a:r>
            <a:r>
              <a:rPr lang="en-US" sz="1600" dirty="0">
                <a:solidFill>
                  <a:prstClr val="black"/>
                </a:solidFill>
              </a:rPr>
              <a:t> AHT, or FCR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BF1E4-F1BD-5544-9FC8-7ADE1E73107D}"/>
              </a:ext>
            </a:extLst>
          </p:cNvPr>
          <p:cNvSpPr/>
          <p:nvPr/>
        </p:nvSpPr>
        <p:spPr>
          <a:xfrm>
            <a:off x="2900597" y="4040868"/>
            <a:ext cx="62434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perfection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Perfectly aligned analyses and SME  expectations seldom occur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Model perfection likely means you have an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8BE84-F0A5-2145-9EBF-25D5C269F743}"/>
              </a:ext>
            </a:extLst>
          </p:cNvPr>
          <p:cNvSpPr/>
          <p:nvPr/>
        </p:nvSpPr>
        <p:spPr>
          <a:xfrm>
            <a:off x="2900596" y="5357393"/>
            <a:ext cx="6243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buFontTx/>
              <a:buChar char="●"/>
            </a:pPr>
            <a:r>
              <a:rPr lang="en-US" sz="1600" dirty="0">
                <a:solidFill>
                  <a:prstClr val="black"/>
                </a:solidFill>
              </a:rPr>
              <a:t>Beware of data leak &amp; misunderstanding of the project!</a:t>
            </a:r>
          </a:p>
          <a:p>
            <a:pPr marL="914400" lvl="1" indent="-228600">
              <a:buFontTx/>
              <a:buChar char="○"/>
            </a:pPr>
            <a:r>
              <a:rPr lang="en-US" sz="1600" dirty="0">
                <a:solidFill>
                  <a:prstClr val="black"/>
                </a:solidFill>
              </a:rPr>
              <a:t>Including “expired” patients when predicting hospital readmissions</a:t>
            </a:r>
          </a:p>
        </p:txBody>
      </p:sp>
    </p:spTree>
    <p:extLst>
      <p:ext uri="{BB962C8B-B14F-4D97-AF65-F5344CB8AC3E}">
        <p14:creationId xmlns:p14="http://schemas.microsoft.com/office/powerpoint/2010/main" val="2059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For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Mining Workflows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Modification &amp; Preprocessing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Case: Donor Bureau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Housekeeping, Reading &amp; Homework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2/12/24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11447DD-CC00-E54C-832A-9B213D1D0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3256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69780" y="30813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 cleanup, Dimension Reduction, Feature Engineering &amp; Feature Enrichment</a:t>
            </a:r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As part of your course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 this course, most data sets are curated for you.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prstClr val="white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CA49CEF-ACAC-FE4E-922F-E081DB42E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61897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076" y="1371600"/>
            <a:ext cx="8544910" cy="6936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Many algorithms cannot accept the data directly.  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Thus you must preprocess your data before training.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841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Categorical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337" y="2204538"/>
            <a:ext cx="4162097" cy="6779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Common Pre-Processing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Numeric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53100"/>
            <a:ext cx="3510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Low Frequency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Changing to Numeric for Ordinal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 Levels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132079"/>
            <a:ext cx="2149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Deal with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Outlier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Binning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055" y="5355021"/>
            <a:ext cx="8544910" cy="693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prstClr val="white"/>
                </a:solidFill>
              </a:rPr>
              <a:t>The book does these steps in a traditional manner but we will use an easier method called variable treatment (</a:t>
            </a:r>
            <a:r>
              <a:rPr lang="en-US" i="1" dirty="0" err="1">
                <a:solidFill>
                  <a:prstClr val="white"/>
                </a:solidFill>
              </a:rPr>
              <a:t>vtreat</a:t>
            </a:r>
            <a:r>
              <a:rPr lang="en-US" i="1" dirty="0">
                <a:solidFill>
                  <a:prstClr val="white"/>
                </a:solidFill>
              </a:rPr>
              <a:t>).  Review the book if you want to see the manual methods.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31452A5-98A2-BE4B-AB62-8D1B3D421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898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72000" y="1804916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2 States of Nature = 1 Light Switch or  “dummy variable”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Dog or Cat needs one column where dog =1, cat=0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If the column has a 0 then its a cat.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F40F864-6D4A-774D-B970-F2282D25855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CA9C3-9EB3-6548-E925-C0AB29B5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8745"/>
            <a:ext cx="3820510" cy="38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4550-F9EA-F73B-4142-3F06620EDF2F}"/>
              </a:ext>
            </a:extLst>
          </p:cNvPr>
          <p:cNvSpPr txBox="1"/>
          <p:nvPr/>
        </p:nvSpPr>
        <p:spPr>
          <a:xfrm>
            <a:off x="457200" y="5316114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472251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4EE53-BB41-4B9A-AA0F-A26063F9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60371A-4136-4820-BE9F-20CDC330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E3E-9CE1-49C1-A16B-3E2A704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85C3-B4C9-4678-9C04-992C21D1215C}"/>
              </a:ext>
            </a:extLst>
          </p:cNvPr>
          <p:cNvSpPr txBox="1"/>
          <p:nvPr/>
        </p:nvSpPr>
        <p:spPr>
          <a:xfrm>
            <a:off x="457200" y="5716969"/>
            <a:ext cx="82296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 non-numeric information as light switches.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2432E-DE56-4115-B2AB-3333E6C34783}"/>
              </a:ext>
            </a:extLst>
          </p:cNvPr>
          <p:cNvSpPr txBox="1"/>
          <p:nvPr/>
        </p:nvSpPr>
        <p:spPr>
          <a:xfrm>
            <a:off x="4586990" y="1305782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Always “1 Less than the State of Nature”</a:t>
            </a:r>
          </a:p>
          <a:p>
            <a:endParaRPr lang="en-US" dirty="0"/>
          </a:p>
          <a:p>
            <a:r>
              <a:rPr lang="en-US" sz="1200" dirty="0"/>
              <a:t>3 States of Nature = 2 Light Switches or  “dummy variables”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both columns are 0 then by default, this is the same information as the row having a fish.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BE8FCBC-0007-A347-8A4E-952EF945C05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D12C4AE-754C-6543-8859-C00AD460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78336"/>
              </p:ext>
            </p:extLst>
          </p:nvPr>
        </p:nvGraphicFramePr>
        <p:xfrm>
          <a:off x="5811187" y="2401341"/>
          <a:ext cx="12338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33">
                  <a:extLst>
                    <a:ext uri="{9D8B030D-6E8A-4147-A177-3AD203B41FA5}">
                      <a16:colId xmlns:a16="http://schemas.microsoft.com/office/drawing/2014/main" val="2235749819"/>
                    </a:ext>
                  </a:extLst>
                </a:gridCol>
                <a:gridCol w="674236">
                  <a:extLst>
                    <a:ext uri="{9D8B030D-6E8A-4147-A177-3AD203B41FA5}">
                      <a16:colId xmlns:a16="http://schemas.microsoft.com/office/drawing/2014/main" val="443619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8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8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8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995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CE957A-6CC0-A8FC-2304-71C5958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8" y="1637294"/>
            <a:ext cx="3011453" cy="3011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37C75-D509-748C-0C21-8655A0A95F3A}"/>
              </a:ext>
            </a:extLst>
          </p:cNvPr>
          <p:cNvSpPr txBox="1"/>
          <p:nvPr/>
        </p:nvSpPr>
        <p:spPr>
          <a:xfrm>
            <a:off x="897366" y="4648747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AI Generated: Stable Diffusion Picture</a:t>
            </a:r>
          </a:p>
        </p:txBody>
      </p:sp>
    </p:spTree>
    <p:extLst>
      <p:ext uri="{BB962C8B-B14F-4D97-AF65-F5344CB8AC3E}">
        <p14:creationId xmlns:p14="http://schemas.microsoft.com/office/powerpoint/2010/main" val="318760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681915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For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Mining Workflows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Modification &amp; Preprocessing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Case: Donor Bureau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Housekeeping, Reading &amp; Homework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2/12/24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11447DD-CC00-E54C-832A-9B213D1D0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08539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dumm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53" y="2670942"/>
            <a:ext cx="369133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8703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69332"/>
              </p:ext>
            </p:extLst>
          </p:nvPr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2D78A9-2061-4794-A58E-95EDF4EB9289}"/>
              </a:ext>
            </a:extLst>
          </p:cNvPr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2B9164E-EBEA-5043-9D64-4A19EE23409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1425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wouldn’t use the ID </a:t>
            </a:r>
            <a:r>
              <a:rPr lang="en-US" dirty="0" err="1">
                <a:solidFill>
                  <a:prstClr val="black"/>
                </a:solidFill>
              </a:rPr>
              <a:t>var</a:t>
            </a:r>
            <a:r>
              <a:rPr lang="en-US" dirty="0">
                <a:solidFill>
                  <a:prstClr val="black"/>
                </a:solidFill>
              </a:rPr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1F746EA-F724-2548-B4BD-8ED176BEDD4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33031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 light switch has 2 states, on/off, yet you only need 1 switch.  The same is true as more levels are added, you don’t need one for each level.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FD7DA70-AE1C-624A-AABD-72D4953DA6A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49037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7472" y="1558151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Dummy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68516"/>
              </p:ext>
            </p:extLst>
          </p:nvPr>
        </p:nvGraphicFramePr>
        <p:xfrm>
          <a:off x="597118" y="1901622"/>
          <a:ext cx="7915515" cy="15366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Profession_Nurse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Profession_Manager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Profession_Student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Affiliation_I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Affiliation_Missing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CU27E792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74562" y="3444754"/>
            <a:ext cx="20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Applying Judgment: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88059"/>
              </p:ext>
            </p:extLst>
          </p:nvPr>
        </p:nvGraphicFramePr>
        <p:xfrm>
          <a:off x="597118" y="3867057"/>
          <a:ext cx="7915515" cy="1525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9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Gender__Male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Profession_LowCount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Profession_Teacher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Profession_Manager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effectLst/>
                        </a:rPr>
                        <a:t>Affiliation_D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900" u="none" strike="noStrike" kern="1200" dirty="0" err="1">
                          <a:effectLst/>
                        </a:rPr>
                        <a:t>Affiliation_IndependentMissing</a:t>
                      </a:r>
                      <a:endParaRPr lang="en-US" sz="9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CU43E439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CU36E506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CU91E65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CU17E255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CU27E792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1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CU74E430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CU25E466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0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effectLst/>
                        </a:rPr>
                        <a:t>1</a:t>
                      </a:r>
                      <a:endParaRPr lang="en-US" sz="105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effectLst/>
                        </a:rPr>
                        <a:t>0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Never throw the “kitchen sink” at an </a:t>
            </a:r>
            <a:r>
              <a:rPr lang="en-US" dirty="0" err="1">
                <a:solidFill>
                  <a:prstClr val="white"/>
                </a:solidFill>
              </a:rPr>
              <a:t>algo</a:t>
            </a:r>
            <a:r>
              <a:rPr lang="en-US" dirty="0">
                <a:solidFill>
                  <a:prstClr val="white"/>
                </a:solidFill>
              </a:rPr>
              <a:t>, exercise your problem knowledge to reduce the number of vectors.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24AD95A-25F7-1F49-BE17-34C2139E82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22930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Through EDA you realize: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ACB36C2-8DE0-7C45-90AC-D2B7D34AF6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701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Imputation – mean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r>
              <a:rPr lang="en-US" dirty="0">
                <a:solidFill>
                  <a:prstClr val="black"/>
                </a:solidFill>
              </a:rPr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Imputation – median </a:t>
            </a:r>
            <a:r>
              <a:rPr lang="en-US" dirty="0" err="1">
                <a:solidFill>
                  <a:prstClr val="black"/>
                </a:solidFill>
              </a:rPr>
              <a:t>avg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 </a:t>
            </a: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to fill in the values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1294D8F-8DCF-A548-BDC7-B7A7E6D577D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508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905000"/>
            <a:ext cx="7772400" cy="4800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outlier is an observation that is “extreme”, being distant from the rest of the data (definition of “distant” is deliberately vague)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Outliers can have disproportionate influence on models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An important step in data pre-processing/EDA is detecting outliers</a:t>
            </a:r>
          </a:p>
          <a:p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Once detected, domain knowledge is required to determine if it is an error, or truly extreme.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Correct them to a more normal (</a:t>
            </a:r>
            <a:r>
              <a:rPr lang="en-US" altLang="en-US" dirty="0" err="1">
                <a:solidFill>
                  <a:prstClr val="black"/>
                </a:solidFill>
                <a:latin typeface="Franklin Gothic Book" pitchFamily="34" charset="0"/>
              </a:rPr>
              <a:t>avg</a:t>
            </a:r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) value?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Franklin Gothic Book" pitchFamily="34" charset="0"/>
              </a:rPr>
              <a:t>Remove the record altogether?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9F66DD8-0F51-2D42-B29F-C4AF8B8C496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5DAEC-4180-774D-806A-D8B30CFDFE20}"/>
              </a:ext>
            </a:extLst>
          </p:cNvPr>
          <p:cNvSpPr txBox="1"/>
          <p:nvPr/>
        </p:nvSpPr>
        <p:spPr>
          <a:xfrm>
            <a:off x="299545" y="5727969"/>
            <a:ext cx="85449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In the the case, look for and throw out outliers if it doesn’t help with your data narrative.</a:t>
            </a:r>
          </a:p>
        </p:txBody>
      </p:sp>
    </p:spTree>
    <p:extLst>
      <p:ext uri="{BB962C8B-B14F-4D97-AF65-F5344CB8AC3E}">
        <p14:creationId xmlns:p14="http://schemas.microsoft.com/office/powerpoint/2010/main" val="1428337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8288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In some contexts, finding outliers is the purpose of the DM exercise (airport security screening). This is called “anomaly detection”. </a:t>
            </a:r>
            <a:endParaRPr lang="en-US" altLang="en-US" dirty="0">
              <a:solidFill>
                <a:prstClr val="black"/>
              </a:solidFill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AAD449D-93A9-F141-BBA4-1084F0FA02F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3758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Imputation is a best practice over to fill in for missing numeric values.  Usually start with an easy method like mean imputation.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426853" y="2159872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17967"/>
              </p:ext>
            </p:extLst>
          </p:nvPr>
        </p:nvGraphicFramePr>
        <p:xfrm>
          <a:off x="345751" y="2464740"/>
          <a:ext cx="334999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70">
                  <a:extLst>
                    <a:ext uri="{9D8B030D-6E8A-4147-A177-3AD203B41FA5}">
                      <a16:colId xmlns:a16="http://schemas.microsoft.com/office/drawing/2014/main" val="3090800159"/>
                    </a:ext>
                  </a:extLst>
                </a:gridCol>
              </a:tblGrid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FixMPG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Mazda RX4 Wag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BEEB7ED-D265-1740-99FD-7C078ECCA02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988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07685"/>
              </p:ext>
            </p:extLst>
          </p:nvPr>
        </p:nvGraphicFramePr>
        <p:xfrm>
          <a:off x="309807" y="1871968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7238EC-AB71-44AA-A063-4FEB869D8462}"/>
              </a:ext>
            </a:extLst>
          </p:cNvPr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1BB3D-DC9E-41CC-A0FE-3B3BECA84991}"/>
              </a:ext>
            </a:extLst>
          </p:cNvPr>
          <p:cNvCxnSpPr/>
          <p:nvPr/>
        </p:nvCxnSpPr>
        <p:spPr>
          <a:xfrm>
            <a:off x="4978900" y="1871968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9D480-43C8-4260-94DE-B032190A2700}"/>
              </a:ext>
            </a:extLst>
          </p:cNvPr>
          <p:cNvSpPr txBox="1"/>
          <p:nvPr/>
        </p:nvSpPr>
        <p:spPr>
          <a:xfrm>
            <a:off x="4978900" y="2143424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record contains multiple integrity issues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683A3-AE60-456B-A476-A680CB18FDF7}"/>
              </a:ext>
            </a:extLst>
          </p:cNvPr>
          <p:cNvSpPr txBox="1"/>
          <p:nvPr/>
        </p:nvSpPr>
        <p:spPr>
          <a:xfrm>
            <a:off x="5162832" y="1904316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Drop a row if: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B45A5-D94A-42DE-9975-CE554C3AE2FD}"/>
              </a:ext>
            </a:extLst>
          </p:cNvPr>
          <p:cNvSpPr txBox="1"/>
          <p:nvPr/>
        </p:nvSpPr>
        <p:spPr>
          <a:xfrm>
            <a:off x="5078750" y="3538669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u="sng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Hotdeck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Median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Algorithm</a:t>
            </a:r>
            <a:r>
              <a:rPr lang="en-US" dirty="0">
                <a:solidFill>
                  <a:prstClr val="black"/>
                </a:solidFill>
              </a:rPr>
              <a:t> (KNN)</a:t>
            </a:r>
            <a:endParaRPr lang="en-US" u="sng" dirty="0">
              <a:solidFill>
                <a:prstClr val="black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1B39575-0738-7245-A4A6-DF996A32B4EE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9124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Often the 1</a:t>
            </a:r>
            <a:r>
              <a:rPr lang="en-US" baseline="30000" dirty="0"/>
              <a:t>st</a:t>
            </a:r>
            <a:r>
              <a:rPr lang="en-US" dirty="0"/>
              <a:t> Column is a unique identifier but the identifier could also be a row attribute (not actually a vector)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DD4D91-9D84-1B47-AE13-F7570D10D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637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87531"/>
              </p:ext>
            </p:extLst>
          </p:nvPr>
        </p:nvGraphicFramePr>
        <p:xfrm>
          <a:off x="63064" y="2510597"/>
          <a:ext cx="4508930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Merc 280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96196" y="2491722"/>
            <a:ext cx="4447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Impute (use a method to change the value):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Mean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191.8 is the average for the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Other columns could be “</a:t>
            </a:r>
            <a:r>
              <a:rPr lang="en-US" dirty="0" err="1">
                <a:solidFill>
                  <a:prstClr val="black"/>
                </a:solidFill>
              </a:rPr>
              <a:t>hotdeck’ed</a:t>
            </a:r>
            <a:r>
              <a:rPr lang="en-US" dirty="0">
                <a:solidFill>
                  <a:prstClr val="black"/>
                </a:solidFill>
              </a:rPr>
              <a:t>”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AC2FAB-7478-D349-B3CD-296D2FD6C71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78876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49131"/>
              </p:ext>
            </p:extLst>
          </p:nvPr>
        </p:nvGraphicFramePr>
        <p:xfrm>
          <a:off x="63063" y="2510597"/>
          <a:ext cx="8764414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1508790584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1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missingCyl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Adjust_HP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20.1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191.8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08D4417-F4D0-B148-9551-71D939BA0AE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00545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 Still Pre-Processing!!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1319866"/>
            <a:ext cx="734377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Once you have your data identified, collected and organized, you may want to create new vectors using existing data to aid the analysis.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04875" y="2200929"/>
            <a:ext cx="734377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engineering or “feature crossing” is the act of using existing data to form new data inputs for analysis.  For example, dividing one data point by another to derive a new data point.</a:t>
            </a:r>
          </a:p>
        </p:txBody>
      </p:sp>
      <p:pic>
        <p:nvPicPr>
          <p:cNvPr id="4100" name="Picture 4" descr="Image result for dat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67" y="3218941"/>
            <a:ext cx="3635190" cy="21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2F19247-26C5-DB49-B260-57A3BAAC3B2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18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C2C50-0299-48AA-86ED-3258B689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9AFA-ABF8-4D91-B558-A685679F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869B-D960-481D-9FDD-B308154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sports analytics memes">
            <a:extLst>
              <a:ext uri="{FF2B5EF4-FFF2-40B4-BE49-F238E27FC236}">
                <a16:creationId xmlns:a16="http://schemas.microsoft.com/office/drawing/2014/main" id="{12DCBE5A-1A5A-4BD4-A667-346CC23E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851830"/>
            <a:ext cx="3495765" cy="18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EF07E-5FCA-4CD1-BB8C-9B5F0B998B6B}"/>
              </a:ext>
            </a:extLst>
          </p:cNvPr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2EEA-CE7A-4DA5-9919-C1D7862D3537}"/>
              </a:ext>
            </a:extLst>
          </p:cNvPr>
          <p:cNvSpPr txBox="1"/>
          <p:nvPr/>
        </p:nvSpPr>
        <p:spPr>
          <a:xfrm>
            <a:off x="4187553" y="1861750"/>
            <a:ext cx="454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Using regular season stats predict the championship outcome: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834900-3041-400F-AB26-F82B9CD97C9F}"/>
              </a:ext>
            </a:extLst>
          </p:cNvPr>
          <p:cNvGrpSpPr/>
          <p:nvPr/>
        </p:nvGrpSpPr>
        <p:grpSpPr>
          <a:xfrm>
            <a:off x="4231095" y="2680607"/>
            <a:ext cx="3200400" cy="1199629"/>
            <a:chOff x="2514600" y="2356964"/>
            <a:chExt cx="3200400" cy="11996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4812B-150E-47D2-9F67-4FDD8EDB813F}"/>
                </a:ext>
              </a:extLst>
            </p:cNvPr>
            <p:cNvSpPr txBox="1"/>
            <p:nvPr/>
          </p:nvSpPr>
          <p:spPr>
            <a:xfrm>
              <a:off x="2514600" y="2633263"/>
              <a:ext cx="3200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Total Rebounds (2017-18): 705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Total Games: 82</a:t>
              </a:r>
            </a:p>
            <a:p>
              <a:r>
                <a:rPr lang="en-US" dirty="0">
                  <a:solidFill>
                    <a:prstClr val="black"/>
                  </a:solidFill>
                </a:rPr>
                <a:t>LBJ triple doubles: 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19DEDA-C9FA-43B5-97E9-17FF0768D4A4}"/>
                </a:ext>
              </a:extLst>
            </p:cNvPr>
            <p:cNvSpPr txBox="1"/>
            <p:nvPr/>
          </p:nvSpPr>
          <p:spPr>
            <a:xfrm>
              <a:off x="2514600" y="2356964"/>
              <a:ext cx="116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prstClr val="black"/>
                  </a:solidFill>
                </a:rPr>
                <a:t>Raw Data: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A318B1-7F4F-490E-9FD1-0E59D5E29A59}"/>
              </a:ext>
            </a:extLst>
          </p:cNvPr>
          <p:cNvSpPr txBox="1"/>
          <p:nvPr/>
        </p:nvSpPr>
        <p:spPr>
          <a:xfrm>
            <a:off x="4187552" y="1683693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Example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1EF07B-2266-441E-AE1C-ED1C87BC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57839"/>
              </p:ext>
            </p:extLst>
          </p:nvPr>
        </p:nvGraphicFramePr>
        <p:xfrm>
          <a:off x="381000" y="4592320"/>
          <a:ext cx="8514253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71">
                  <a:extLst>
                    <a:ext uri="{9D8B030D-6E8A-4147-A177-3AD203B41FA5}">
                      <a16:colId xmlns:a16="http://schemas.microsoft.com/office/drawing/2014/main" val="2347343230"/>
                    </a:ext>
                  </a:extLst>
                </a:gridCol>
                <a:gridCol w="1060355">
                  <a:extLst>
                    <a:ext uri="{9D8B030D-6E8A-4147-A177-3AD203B41FA5}">
                      <a16:colId xmlns:a16="http://schemas.microsoft.com/office/drawing/2014/main" val="28724841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27235696"/>
                    </a:ext>
                  </a:extLst>
                </a:gridCol>
                <a:gridCol w="4333327">
                  <a:extLst>
                    <a:ext uri="{9D8B030D-6E8A-4147-A177-3AD203B41FA5}">
                      <a16:colId xmlns:a16="http://schemas.microsoft.com/office/drawing/2014/main" val="1439206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7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Rebounds per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Simple</a:t>
                      </a:r>
                      <a:r>
                        <a:rPr lang="en-US" sz="1400" baseline="0" dirty="0"/>
                        <a:t> ratio of two team level stats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8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 of Games</a:t>
                      </a:r>
                      <a:r>
                        <a:rPr lang="en-US" baseline="0" dirty="0"/>
                        <a:t> that Lebron James has a “triple double”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10/82</a:t>
                      </a:r>
                      <a:r>
                        <a:rPr lang="en-US" sz="1400" baseline="0" dirty="0"/>
                        <a:t> = 12%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Qualitative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Capturing information about the best 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player’s performance e.g. getting double digit stats in 3 of assists, blocks, points, rebounds, or steals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4885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07DE8B-2BA5-4832-A232-BA5C0FEADE62}"/>
              </a:ext>
            </a:extLst>
          </p:cNvPr>
          <p:cNvSpPr txBox="1"/>
          <p:nvPr/>
        </p:nvSpPr>
        <p:spPr>
          <a:xfrm>
            <a:off x="314873" y="4284543"/>
            <a:ext cx="1022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>
                <a:solidFill>
                  <a:prstClr val="black"/>
                </a:solidFill>
              </a:rPr>
              <a:t>Engineered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44C62-3572-4073-B352-2E2CA9648C49}"/>
              </a:ext>
            </a:extLst>
          </p:cNvPr>
          <p:cNvCxnSpPr/>
          <p:nvPr/>
        </p:nvCxnSpPr>
        <p:spPr>
          <a:xfrm>
            <a:off x="457200" y="41148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2BAE7901-9B21-FE42-802D-F6D282322C66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97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Engineering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199" y="3569626"/>
            <a:ext cx="825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F71DA5-6CCE-1443-842D-E09F10B1661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68D20-BDD9-2342-BE57-7700185C6A41}"/>
              </a:ext>
            </a:extLst>
          </p:cNvPr>
          <p:cNvSpPr/>
          <p:nvPr/>
        </p:nvSpPr>
        <p:spPr>
          <a:xfrm>
            <a:off x="457199" y="4222762"/>
            <a:ext cx="8252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BB97B-E371-0647-8254-38E844D0FA19}"/>
              </a:ext>
            </a:extLst>
          </p:cNvPr>
          <p:cNvSpPr/>
          <p:nvPr/>
        </p:nvSpPr>
        <p:spPr>
          <a:xfrm>
            <a:off x="457199" y="5059181"/>
            <a:ext cx="8252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 for $250,000 prize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Feature Engineering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67853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vtreat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Automatic variable treatment functions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Hand-Coded Variables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Subject Matter Experts tell you which variables to interact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62BC88A-2F2E-A24C-88C1-98B27B12BB6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44921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Treatment: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vtreat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335472" y="6059573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Informative Data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72" y="5672010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316" y="4646571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217710" y="3472048"/>
            <a:ext cx="8404313" cy="3088409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539" y="3592925"/>
            <a:ext cx="2656806" cy="23747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136316" y="5025721"/>
            <a:ext cx="265680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outcome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44539" y="3967045"/>
            <a:ext cx="2656806" cy="171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FA6B70-DD9F-47CB-A51C-8EF08917C445}"/>
              </a:ext>
            </a:extLst>
          </p:cNvPr>
          <p:cNvGrpSpPr/>
          <p:nvPr/>
        </p:nvGrpSpPr>
        <p:grpSpPr>
          <a:xfrm>
            <a:off x="1219576" y="3563675"/>
            <a:ext cx="977216" cy="1779310"/>
            <a:chOff x="381000" y="4800600"/>
            <a:chExt cx="1219200" cy="1752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8CE6F1-BE19-4552-AEF9-415493EAA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588874-D4BF-4AD9-8934-63298E825E3B}"/>
                </a:ext>
              </a:extLst>
            </p:cNvPr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093789" y="3912362"/>
            <a:ext cx="2652154" cy="4999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50C47D-7D68-497D-8F9D-F175D804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39" y="2108977"/>
            <a:ext cx="2864890" cy="11022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959FD-7007-4BB9-9B8C-BBF7151BE5E7}"/>
              </a:ext>
            </a:extLst>
          </p:cNvPr>
          <p:cNvSpPr/>
          <p:nvPr/>
        </p:nvSpPr>
        <p:spPr>
          <a:xfrm>
            <a:off x="499983" y="1603191"/>
            <a:ext cx="8144035" cy="2737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schemeClr val="bg1"/>
                </a:solidFill>
              </a:rPr>
              <a:t>Vtreat</a:t>
            </a:r>
            <a:r>
              <a:rPr lang="en-US" sz="1350" dirty="0">
                <a:solidFill>
                  <a:schemeClr val="bg1"/>
                </a:solidFill>
              </a:rPr>
              <a:t> automates some data cleaning, imputation and engineers specific response encoded variables.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9BEFA20D-1BAD-AC4E-A20E-37BF6CD2F82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000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A6E8-290C-4B3B-9AC0-A3898B4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adjusts data in many ways.</a:t>
            </a:r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6F18B3D8-EB75-4D4C-96D6-B7DE4A116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866318"/>
              </p:ext>
            </p:extLst>
          </p:nvPr>
        </p:nvGraphicFramePr>
        <p:xfrm>
          <a:off x="274462" y="1417638"/>
          <a:ext cx="8489865" cy="4005834"/>
        </p:xfrm>
        <a:graphic>
          <a:graphicData uri="http://schemas.openxmlformats.org/drawingml/2006/table">
            <a:tbl>
              <a:tblPr/>
              <a:tblGrid>
                <a:gridCol w="26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22">
                  <a:extLst>
                    <a:ext uri="{9D8B030D-6E8A-4147-A177-3AD203B41FA5}">
                      <a16:colId xmlns:a16="http://schemas.microsoft.com/office/drawing/2014/main" val="3943134416"/>
                    </a:ext>
                  </a:extLst>
                </a:gridCol>
                <a:gridCol w="501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Action</a:t>
                      </a:r>
                    </a:p>
                  </a:txBody>
                  <a:tcPr marL="68580" marR="68580" marT="68580" marB="68580" anchor="ctr">
                    <a:lnL w="12700" cmpd="sng"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68580" marB="6858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Imputation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Na, Nan, </a:t>
                      </a:r>
                      <a:r>
                        <a:rPr kumimoji="0" 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replacement 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Imputation Indicator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Append a binary column as imputation flag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Dummy Variables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Create dummy variables for categorical variables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4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Constant Attribute Suppression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Cleaning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Remove variables with a single value.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676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Deviation –”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cat_D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“deviation fact” about a categorical level. Tells us if ‘y’ is concentrated or diffuse when conditioned on the observed level of the original categorical variable.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12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Level Prevalence- 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cat_P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”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“prevalence fact” about a categorical level. Tells us if the original level was rare or common. 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6004"/>
                  </a:ext>
                </a:extLst>
              </a:tr>
              <a:tr h="869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Estimated Single Variable Effects –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cat_B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categorical outcome w/Bayesian</a:t>
                      </a:r>
                    </a:p>
                    <a:p>
                      <a:pPr marL="517525" marR="0" lvl="1" indent="-60325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“</a:t>
                      </a:r>
                      <a:r>
                        <a:rPr kumimoji="0" lang="en-US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cat_N</a:t>
                      </a: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” = numeric outcome w/Regression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Bayesian model of the change in logit-odds in outcome from mean distribution conditioned on the observed value of the original variable.</a:t>
                      </a:r>
                    </a:p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single variable regression model of the difference in outcome expectation conditioned on the observed value of the original variable.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838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Rare Cats*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Engineering</a:t>
                      </a: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2"/>
                          </a:solidFill>
                        </a:rPr>
                        <a:t>For categorical levels below a frequency threshold, pool different levels into a common “rare-level” variable</a:t>
                      </a:r>
                      <a:endParaRPr kumimoji="0" lang="en-GB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68580" marR="68580" marT="68580" marB="6858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C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7917"/>
                  </a:ext>
                </a:extLst>
              </a:tr>
            </a:tbl>
          </a:graphicData>
        </a:graphic>
      </p:graphicFrame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BE4D09F-7E7D-4444-9D34-BD057638414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71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Imputation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259" y="1104904"/>
            <a:ext cx="67220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Most of the time we will use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to clean data…its faster and easier.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67141" y="1600200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089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522475"/>
            <a:ext cx="384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Replace that value with the mean average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8731" y="2522475"/>
            <a:ext cx="43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categorical variables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94" y="3539523"/>
            <a:ext cx="1485142" cy="2293719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002221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9682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3936126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53067"/>
          <a:stretch/>
        </p:blipFill>
        <p:spPr>
          <a:xfrm>
            <a:off x="4905868" y="3673365"/>
            <a:ext cx="2317891" cy="204951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013434" y="4950372"/>
            <a:ext cx="1277007" cy="346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13186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DE1D736-F08E-C446-B47C-08BCAF7C636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90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Flags- 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28728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386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6841" y="2238698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numeric value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9089" y="2233443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When a factor level is missing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 a missing flag variable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64" y="3936945"/>
            <a:ext cx="1506946" cy="197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46" y="3910176"/>
            <a:ext cx="1964285" cy="1866767"/>
          </a:xfrm>
          <a:prstGeom prst="rect">
            <a:avLst/>
          </a:prstGeom>
        </p:spPr>
      </p:pic>
      <p:sp>
        <p:nvSpPr>
          <p:cNvPr id="21" name="Isosceles Triangle 20"/>
          <p:cNvSpPr/>
          <p:nvPr/>
        </p:nvSpPr>
        <p:spPr>
          <a:xfrm rot="5400000">
            <a:off x="2128348" y="4635063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05809" y="4099034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4062253" y="4598277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96970" y="515006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39763" y="4487915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12682" y="5008178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05924" y="4361784"/>
            <a:ext cx="352097" cy="352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B24DC2B-6F5B-4441-AF65-6B692EB57248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256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3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077500"/>
            <a:ext cx="8672850" cy="8617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Informative features are usually independent &amp; do not lend information to other rows (auto-correlation).  Can be called informative columns, independent variables, or features.  </a:t>
            </a:r>
          </a:p>
          <a:p>
            <a:r>
              <a:rPr lang="en-US" sz="1400" i="1" dirty="0"/>
              <a:t>Remember in a DF, these can be mixed with decimals, integers, factors, strings, T/F.</a:t>
            </a:r>
            <a:endParaRPr lang="en-US" i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6216A86-82EE-2148-9EC7-68D38467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167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 - </a:t>
            </a:r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5716" y="1200155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4494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841" y="2207159"/>
            <a:ext cx="38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Not applicable for numeric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9089" y="2201904"/>
            <a:ext cx="384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For each factor level, will create dummy variables.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1925" y="5328745"/>
            <a:ext cx="7520151" cy="56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Beware!  Since some algorithms don’t care, </a:t>
            </a:r>
            <a:r>
              <a:rPr lang="en-US" dirty="0" err="1">
                <a:solidFill>
                  <a:prstClr val="white"/>
                </a:solidFill>
              </a:rPr>
              <a:t>vtreat</a:t>
            </a:r>
            <a:r>
              <a:rPr lang="en-US" dirty="0">
                <a:solidFill>
                  <a:prstClr val="white"/>
                </a:solidFill>
              </a:rPr>
              <a:t> will return ALL dummy variables and not drop one to represent all 0s.</a:t>
            </a: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112579" y="3925616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0854" y="3389586"/>
            <a:ext cx="148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Design a treatment plan and apply 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1872CC-AA62-064A-AF71-203412A6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902407"/>
            <a:ext cx="2279346" cy="2053028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5400000">
            <a:off x="3652344" y="3904595"/>
            <a:ext cx="1434662" cy="2837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7BDF67-37A1-404B-9CDE-43E8DE42A07D}"/>
              </a:ext>
            </a:extLst>
          </p:cNvPr>
          <p:cNvSpPr/>
          <p:nvPr/>
        </p:nvSpPr>
        <p:spPr>
          <a:xfrm>
            <a:off x="6351639" y="3108304"/>
            <a:ext cx="976145" cy="2418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FBBAD97-4D7C-5544-A085-F63C2233E0E0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E474B-36D8-C042-B705-50930602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76" y="2755273"/>
            <a:ext cx="796909" cy="22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/>
      <p:bldP spid="2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545A3-BF92-493C-BBD2-A216529F9E73}"/>
              </a:ext>
            </a:extLst>
          </p:cNvPr>
          <p:cNvSpPr txBox="1"/>
          <p:nvPr/>
        </p:nvSpPr>
        <p:spPr>
          <a:xfrm>
            <a:off x="3207859" y="2768081"/>
            <a:ext cx="247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CatN</a:t>
            </a:r>
            <a:r>
              <a:rPr lang="en-US" sz="1050" b="1" u="sng" dirty="0">
                <a:solidFill>
                  <a:schemeClr val="tx2"/>
                </a:solidFill>
              </a:rPr>
              <a:t> (Numeric):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X equals A &amp; Y equals 1: (1/3) minus</a:t>
            </a:r>
          </a:p>
          <a:p>
            <a:r>
              <a:rPr lang="en-US" sz="1200" dirty="0">
                <a:solidFill>
                  <a:schemeClr val="tx2"/>
                </a:solidFill>
              </a:rPr>
              <a:t>Overall Y value  equals 1: (3/7)</a:t>
            </a:r>
          </a:p>
          <a:p>
            <a:r>
              <a:rPr lang="en-US" sz="1200" dirty="0">
                <a:solidFill>
                  <a:schemeClr val="tx2"/>
                </a:solidFill>
              </a:rPr>
              <a:t>0.33 - .42 =</a:t>
            </a:r>
          </a:p>
          <a:p>
            <a:r>
              <a:rPr lang="en-US" sz="1200" dirty="0">
                <a:solidFill>
                  <a:schemeClr val="tx2"/>
                </a:solidFill>
              </a:rPr>
              <a:t>  -0.0952381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47D381-667F-8B46-BDF9-03FBCDFC1DE4}"/>
              </a:ext>
            </a:extLst>
          </p:cNvPr>
          <p:cNvSpPr/>
          <p:nvPr/>
        </p:nvSpPr>
        <p:spPr>
          <a:xfrm>
            <a:off x="6813755" y="3195484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65328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971040" y="4978400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0A925C-866E-F740-94DC-3D789AC9C821}"/>
              </a:ext>
            </a:extLst>
          </p:cNvPr>
          <p:cNvSpPr txBox="1"/>
          <p:nvPr/>
        </p:nvSpPr>
        <p:spPr>
          <a:xfrm>
            <a:off x="6133939" y="247344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propensity of A to Y=1 is less than average Y’s </a:t>
            </a:r>
            <a:r>
              <a:rPr lang="en-US" sz="1200" b="1" u="sng" dirty="0" err="1">
                <a:solidFill>
                  <a:schemeClr val="tx2"/>
                </a:solidFill>
              </a:rPr>
              <a:t>occurence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66956-10F0-8E5A-DBB6-EE5C43AFD2F5}"/>
              </a:ext>
            </a:extLst>
          </p:cNvPr>
          <p:cNvSpPr/>
          <p:nvPr/>
        </p:nvSpPr>
        <p:spPr>
          <a:xfrm>
            <a:off x="1801466" y="4177764"/>
            <a:ext cx="121920" cy="365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049D1-D8B9-B122-A114-A88E1F0795F5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is the propensity for success difference between overall success in a category level compared to overall occurrence of success?</a:t>
            </a:r>
          </a:p>
        </p:txBody>
      </p:sp>
    </p:spTree>
    <p:extLst>
      <p:ext uri="{BB962C8B-B14F-4D97-AF65-F5344CB8AC3E}">
        <p14:creationId xmlns:p14="http://schemas.microsoft.com/office/powerpoint/2010/main" val="174269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3" grpId="1" animBg="1"/>
      <p:bldP spid="25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8D278A3-EA31-48A7-96CA-F4A59A27D8E1}"/>
              </a:ext>
            </a:extLst>
          </p:cNvPr>
          <p:cNvSpPr txBox="1"/>
          <p:nvPr/>
        </p:nvSpPr>
        <p:spPr>
          <a:xfrm>
            <a:off x="3207859" y="3243033"/>
            <a:ext cx="225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err="1">
                <a:solidFill>
                  <a:schemeClr val="tx2"/>
                </a:solidFill>
              </a:rPr>
              <a:t>CatD</a:t>
            </a:r>
            <a:r>
              <a:rPr lang="en-US" sz="1200" b="1" u="sng" dirty="0">
                <a:solidFill>
                  <a:schemeClr val="tx2"/>
                </a:solidFill>
              </a:rPr>
              <a:t> (Deviation):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B </a:t>
            </a:r>
            <a:r>
              <a:rPr lang="en-US" sz="1200" dirty="0" err="1">
                <a:solidFill>
                  <a:schemeClr val="tx2"/>
                </a:solidFill>
              </a:rPr>
              <a:t>sd</a:t>
            </a:r>
            <a:r>
              <a:rPr lang="en-US" sz="1200" dirty="0">
                <a:solidFill>
                  <a:schemeClr val="tx2"/>
                </a:solidFill>
              </a:rPr>
              <a:t>(c(0,1)) = 0.7071068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346B29-38CF-7247-A02A-A5574441CB2C}"/>
              </a:ext>
            </a:extLst>
          </p:cNvPr>
          <p:cNvSpPr/>
          <p:nvPr/>
        </p:nvSpPr>
        <p:spPr>
          <a:xfrm>
            <a:off x="7580935" y="3436292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98320" y="481584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551AA6-1D1E-A449-B804-6B87F8109456}"/>
              </a:ext>
            </a:extLst>
          </p:cNvPr>
          <p:cNvSpPr/>
          <p:nvPr/>
        </p:nvSpPr>
        <p:spPr>
          <a:xfrm>
            <a:off x="1798320" y="4988560"/>
            <a:ext cx="30480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2B117D-E5A4-0041-B8E9-9D7FB5AD11C2}"/>
              </a:ext>
            </a:extLst>
          </p:cNvPr>
          <p:cNvSpPr txBox="1"/>
          <p:nvPr/>
        </p:nvSpPr>
        <p:spPr>
          <a:xfrm>
            <a:off x="5981539" y="2107681"/>
            <a:ext cx="247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The standard deviation of Y for level B captures the relationship’s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5014B-BA47-348E-5D5A-2DD3BD230E10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diffuse is success within a category level?</a:t>
            </a:r>
          </a:p>
        </p:txBody>
      </p:sp>
    </p:spTree>
    <p:extLst>
      <p:ext uri="{BB962C8B-B14F-4D97-AF65-F5344CB8AC3E}">
        <p14:creationId xmlns:p14="http://schemas.microsoft.com/office/powerpoint/2010/main" val="814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1" grpId="0" animBg="1"/>
      <p:bldP spid="21" grpId="1" animBg="1"/>
      <p:bldP spid="26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D0B2-08F3-49C5-A308-8FFE3F73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Engineered CAT Variables Example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6F04-31FB-4BD3-AB03-52519688B62F}"/>
              </a:ext>
            </a:extLst>
          </p:cNvPr>
          <p:cNvSpPr txBox="1"/>
          <p:nvPr/>
        </p:nvSpPr>
        <p:spPr>
          <a:xfrm>
            <a:off x="662473" y="5682897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Organize a Modeling Matrix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AFD3111-0707-4032-AF28-502B9E39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548401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1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75E59DA-02BA-45C7-9A23-360111548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77" y="4957807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2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D2D8712-DCBE-4647-A81D-43F88529C648}"/>
              </a:ext>
            </a:extLst>
          </p:cNvPr>
          <p:cNvSpPr>
            <a:spLocks/>
          </p:cNvSpPr>
          <p:nvPr/>
        </p:nvSpPr>
        <p:spPr bwMode="auto">
          <a:xfrm>
            <a:off x="552281" y="4355095"/>
            <a:ext cx="7864079" cy="1584833"/>
          </a:xfrm>
          <a:custGeom>
            <a:avLst/>
            <a:gdLst>
              <a:gd name="T0" fmla="*/ 0 w 5281"/>
              <a:gd name="T1" fmla="*/ 2147483647 h 1635"/>
              <a:gd name="T2" fmla="*/ 0 w 5281"/>
              <a:gd name="T3" fmla="*/ 2147483647 h 1635"/>
              <a:gd name="T4" fmla="*/ 2147483647 w 5281"/>
              <a:gd name="T5" fmla="*/ 2147483647 h 1635"/>
              <a:gd name="T6" fmla="*/ 2147483647 w 5281"/>
              <a:gd name="T7" fmla="*/ 2147483647 h 1635"/>
              <a:gd name="T8" fmla="*/ 2147483647 w 5281"/>
              <a:gd name="T9" fmla="*/ 2147483647 h 1635"/>
              <a:gd name="T10" fmla="*/ 2147483647 w 5281"/>
              <a:gd name="T11" fmla="*/ 0 h 1635"/>
              <a:gd name="T12" fmla="*/ 2147483647 w 5281"/>
              <a:gd name="T13" fmla="*/ 0 h 16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81"/>
              <a:gd name="T22" fmla="*/ 0 h 1635"/>
              <a:gd name="T23" fmla="*/ 5281 w 5281"/>
              <a:gd name="T24" fmla="*/ 1635 h 16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81" h="1635">
                <a:moveTo>
                  <a:pt x="0" y="1634"/>
                </a:moveTo>
                <a:lnTo>
                  <a:pt x="0" y="1089"/>
                </a:lnTo>
                <a:lnTo>
                  <a:pt x="1760" y="1089"/>
                </a:lnTo>
                <a:lnTo>
                  <a:pt x="1760" y="544"/>
                </a:lnTo>
                <a:lnTo>
                  <a:pt x="3520" y="544"/>
                </a:lnTo>
                <a:lnTo>
                  <a:pt x="3520" y="0"/>
                </a:lnTo>
                <a:lnTo>
                  <a:pt x="5280" y="0"/>
                </a:lnTo>
              </a:path>
            </a:pathLst>
          </a:custGeom>
          <a:noFill/>
          <a:ln w="9525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defTabSz="685800">
              <a:defRPr/>
            </a:pPr>
            <a:endParaRPr lang="en-US" sz="1350" kern="0" dirty="0">
              <a:solidFill>
                <a:prstClr val="black"/>
              </a:solidFill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1A07897B-57C8-4C39-AADB-282A2441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987" y="4417124"/>
            <a:ext cx="2486025" cy="17543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571500">
              <a:lnSpc>
                <a:spcPct val="95000"/>
              </a:lnSpc>
            </a:pPr>
            <a:r>
              <a:rPr lang="en-US" sz="1200" b="1" dirty="0">
                <a:solidFill>
                  <a:srgbClr val="313131"/>
                </a:solidFill>
                <a:ea typeface="ＭＳ Ｐゴシック" charset="-128"/>
              </a:rPr>
              <a:t>Step 3*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10A04-B818-4A76-B304-B20DAA4838F5}"/>
              </a:ext>
            </a:extLst>
          </p:cNvPr>
          <p:cNvSpPr txBox="1"/>
          <p:nvPr/>
        </p:nvSpPr>
        <p:spPr>
          <a:xfrm>
            <a:off x="3283277" y="5152370"/>
            <a:ext cx="248602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Design Treatment” - </a:t>
            </a:r>
            <a:r>
              <a:rPr lang="en-US" sz="825" kern="0" dirty="0">
                <a:solidFill>
                  <a:srgbClr val="313131"/>
                </a:solidFill>
              </a:rPr>
              <a:t>Categorical or Numeric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3F06-0C36-4048-B4A3-797AF8508B35}"/>
              </a:ext>
            </a:extLst>
          </p:cNvPr>
          <p:cNvSpPr txBox="1"/>
          <p:nvPr/>
        </p:nvSpPr>
        <p:spPr>
          <a:xfrm>
            <a:off x="5910987" y="4609105"/>
            <a:ext cx="2486025" cy="318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“</a:t>
            </a:r>
            <a:r>
              <a:rPr lang="en-US" sz="825" b="1" i="1" kern="0" dirty="0">
                <a:solidFill>
                  <a:srgbClr val="313131"/>
                </a:solidFill>
              </a:rPr>
              <a:t>Prepare</a:t>
            </a:r>
            <a:r>
              <a:rPr lang="en-US" sz="825" kern="0" dirty="0">
                <a:solidFill>
                  <a:srgbClr val="313131"/>
                </a:solidFill>
              </a:rPr>
              <a:t>” Data into a treated Modeling Matrix</a:t>
            </a:r>
          </a:p>
          <a:p>
            <a:pPr defTabSz="685800">
              <a:spcBef>
                <a:spcPts val="450"/>
              </a:spcBef>
              <a:buSzPct val="100000"/>
              <a:defRPr/>
            </a:pPr>
            <a:r>
              <a:rPr lang="en-US" sz="825" kern="0" dirty="0">
                <a:solidFill>
                  <a:srgbClr val="313131"/>
                </a:solidFill>
              </a:rPr>
              <a:t>*</a:t>
            </a:r>
            <a:r>
              <a:rPr lang="en-US" sz="825" i="1" kern="0" dirty="0">
                <a:solidFill>
                  <a:srgbClr val="313131"/>
                </a:solidFill>
              </a:rPr>
              <a:t>abridged data shown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C62C4-9824-47F1-AF75-E91D86E4DA56}"/>
              </a:ext>
            </a:extLst>
          </p:cNvPr>
          <p:cNvSpPr/>
          <p:nvPr/>
        </p:nvSpPr>
        <p:spPr>
          <a:xfrm>
            <a:off x="3258691" y="5312601"/>
            <a:ext cx="248167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latin typeface="Consolas" panose="020B0609020204030204" pitchFamily="49" charset="0"/>
              </a:rPr>
              <a:t>treatmentsN</a:t>
            </a:r>
            <a:r>
              <a:rPr lang="en-US" sz="900" dirty="0">
                <a:latin typeface="Consolas" panose="020B0609020204030204" pitchFamily="49" charset="0"/>
              </a:rPr>
              <a:t> &lt;- </a:t>
            </a:r>
            <a:r>
              <a:rPr lang="en-US" sz="900" dirty="0" err="1">
                <a:latin typeface="Consolas" panose="020B0609020204030204" pitchFamily="49" charset="0"/>
              </a:rPr>
              <a:t>designTreatmentsN</a:t>
            </a:r>
            <a:r>
              <a:rPr lang="en-US" sz="9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9EF8BC-0250-44E9-8485-F44DB9433511}"/>
              </a:ext>
            </a:extLst>
          </p:cNvPr>
          <p:cNvSpPr txBox="1"/>
          <p:nvPr/>
        </p:nvSpPr>
        <p:spPr>
          <a:xfrm>
            <a:off x="3207859" y="3608181"/>
            <a:ext cx="247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Cat P (Prevalence):</a:t>
            </a:r>
          </a:p>
          <a:p>
            <a:r>
              <a:rPr lang="en-US" sz="1200" dirty="0">
                <a:solidFill>
                  <a:schemeClr val="tx2"/>
                </a:solidFill>
              </a:rPr>
              <a:t>Level C Occurred (2/7) = 0.2857143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EDB49D-2D6F-4473-803A-978A5CA2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32" y="3866372"/>
            <a:ext cx="589276" cy="1485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BE6702-63DA-4D08-A414-CB47F25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81" y="3121394"/>
            <a:ext cx="2332247" cy="10793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0F8E62-EE23-4EC7-9C98-A12F196BC122}"/>
              </a:ext>
            </a:extLst>
          </p:cNvPr>
          <p:cNvSpPr txBox="1"/>
          <p:nvPr/>
        </p:nvSpPr>
        <p:spPr>
          <a:xfrm>
            <a:off x="3359227" y="2187406"/>
            <a:ext cx="225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Simple Calculations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F374-36CB-4C22-8880-1C05A72B51A6}"/>
              </a:ext>
            </a:extLst>
          </p:cNvPr>
          <p:cNvSpPr/>
          <p:nvPr/>
        </p:nvSpPr>
        <p:spPr>
          <a:xfrm>
            <a:off x="3148498" y="2187406"/>
            <a:ext cx="2591865" cy="2603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BD28E5E-FADE-CE46-8F7E-B70DA51B06DD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193871-EAF4-0D49-AF10-15D18E01E9D6}"/>
              </a:ext>
            </a:extLst>
          </p:cNvPr>
          <p:cNvSpPr/>
          <p:nvPr/>
        </p:nvSpPr>
        <p:spPr>
          <a:xfrm>
            <a:off x="5997678" y="3952109"/>
            <a:ext cx="816077" cy="23351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E5977-9F81-AE40-85E0-50D6C0F94FA3}"/>
              </a:ext>
            </a:extLst>
          </p:cNvPr>
          <p:cNvSpPr/>
          <p:nvPr/>
        </p:nvSpPr>
        <p:spPr>
          <a:xfrm>
            <a:off x="1778000" y="4511040"/>
            <a:ext cx="172720" cy="193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24C0A-66E7-4F46-85D6-71C2AEFDB257}"/>
              </a:ext>
            </a:extLst>
          </p:cNvPr>
          <p:cNvSpPr/>
          <p:nvPr/>
        </p:nvSpPr>
        <p:spPr>
          <a:xfrm>
            <a:off x="1808480" y="5161280"/>
            <a:ext cx="121920" cy="1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E5E1E-9D9E-9B4D-AE12-D9E1AA739BC7}"/>
              </a:ext>
            </a:extLst>
          </p:cNvPr>
          <p:cNvSpPr txBox="1"/>
          <p:nvPr/>
        </p:nvSpPr>
        <p:spPr>
          <a:xfrm>
            <a:off x="5981539" y="2107681"/>
            <a:ext cx="2473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</a:rPr>
              <a:t>How </a:t>
            </a:r>
            <a:r>
              <a:rPr lang="en-US" sz="1200" b="1" u="sng" dirty="0" err="1">
                <a:solidFill>
                  <a:schemeClr val="tx2"/>
                </a:solidFill>
              </a:rPr>
              <a:t>prevelant</a:t>
            </a:r>
            <a:r>
              <a:rPr lang="en-US" sz="1200" b="1" u="sng" dirty="0">
                <a:solidFill>
                  <a:schemeClr val="tx2"/>
                </a:solidFill>
              </a:rPr>
              <a:t> is C among all observations i.e. is it a rare event?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CCA6E-99C5-353E-09A8-E7BD840250B9}"/>
              </a:ext>
            </a:extLst>
          </p:cNvPr>
          <p:cNvSpPr/>
          <p:nvPr/>
        </p:nvSpPr>
        <p:spPr>
          <a:xfrm>
            <a:off x="156755" y="1175657"/>
            <a:ext cx="8843554" cy="64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Overall, how prevalent is a category level regardless of the outcome among all observations?</a:t>
            </a:r>
          </a:p>
        </p:txBody>
      </p:sp>
    </p:spTree>
    <p:extLst>
      <p:ext uri="{BB962C8B-B14F-4D97-AF65-F5344CB8AC3E}">
        <p14:creationId xmlns:p14="http://schemas.microsoft.com/office/powerpoint/2010/main" val="1654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2" grpId="0" animBg="1"/>
      <p:bldP spid="22" grpId="1" animBg="1"/>
      <p:bldP spid="25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Non-Informative Check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716" y="1243016"/>
          <a:ext cx="829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335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399749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44530"/>
                  </a:ext>
                </a:extLst>
              </a:tr>
            </a:tbl>
          </a:graphicData>
        </a:graphic>
      </p:graphicFrame>
      <p:sp>
        <p:nvSpPr>
          <p:cNvPr id="7" name="Isosceles Triangle 6"/>
          <p:cNvSpPr/>
          <p:nvPr/>
        </p:nvSpPr>
        <p:spPr>
          <a:xfrm rot="5400000">
            <a:off x="1072052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8699" y="3619856"/>
            <a:ext cx="217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In this fake example, since z contains a constant value an algorithm can’t learn from it.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" y="2793781"/>
            <a:ext cx="1379088" cy="2298481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5400000">
            <a:off x="3352797" y="3812956"/>
            <a:ext cx="1994335" cy="2601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40" y="3413398"/>
            <a:ext cx="4075794" cy="1059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98124" y="3011214"/>
            <a:ext cx="3815255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Z is automatically dropped.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35AAF42-A5BB-124B-9B2D-1E698B9CD1B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3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94596" y="1445172"/>
            <a:ext cx="23774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Original Data</a:t>
            </a:r>
          </a:p>
        </p:txBody>
      </p:sp>
      <p:sp>
        <p:nvSpPr>
          <p:cNvPr id="12" name="Chevron 11"/>
          <p:cNvSpPr/>
          <p:nvPr/>
        </p:nvSpPr>
        <p:spPr>
          <a:xfrm>
            <a:off x="2308773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Design a Treatment Plan</a:t>
            </a:r>
          </a:p>
        </p:txBody>
      </p:sp>
      <p:sp>
        <p:nvSpPr>
          <p:cNvPr id="13" name="Chevron 12"/>
          <p:cNvSpPr/>
          <p:nvPr/>
        </p:nvSpPr>
        <p:spPr>
          <a:xfrm>
            <a:off x="4522950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Apply the plan to the original </a:t>
            </a:r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prstClr val="white"/>
                </a:solidFill>
              </a:rPr>
              <a:t> test sets</a:t>
            </a:r>
          </a:p>
        </p:txBody>
      </p:sp>
      <p:sp>
        <p:nvSpPr>
          <p:cNvPr id="14" name="Chevron 13"/>
          <p:cNvSpPr/>
          <p:nvPr/>
        </p:nvSpPr>
        <p:spPr>
          <a:xfrm>
            <a:off x="6737127" y="1445172"/>
            <a:ext cx="2377440" cy="8229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Get data ready for modeling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787" y="5234152"/>
            <a:ext cx="8308427" cy="8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Almost always drop </a:t>
            </a:r>
            <a:r>
              <a:rPr lang="en-US" dirty="0" err="1">
                <a:solidFill>
                  <a:prstClr val="white"/>
                </a:solidFill>
              </a:rPr>
              <a:t>cat_D</a:t>
            </a:r>
            <a:r>
              <a:rPr lang="en-US" dirty="0">
                <a:solidFill>
                  <a:prstClr val="white"/>
                </a:solidFill>
              </a:rPr>
              <a:t> variables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When possible design a treatment plan on </a:t>
            </a:r>
            <a:r>
              <a:rPr lang="en-US" i="1" dirty="0">
                <a:solidFill>
                  <a:prstClr val="white"/>
                </a:solidFill>
              </a:rPr>
              <a:t>separate data </a:t>
            </a:r>
            <a:r>
              <a:rPr lang="en-US" dirty="0">
                <a:solidFill>
                  <a:prstClr val="white"/>
                </a:solidFill>
              </a:rPr>
              <a:t>than the training &amp; test sets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Review the output to ensure coherence, its not a free automated lunch!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71600" y="2774731"/>
            <a:ext cx="4808483" cy="12927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specifying a plan you need to pass in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column names of informative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prstClr val="white"/>
                </a:solidFill>
              </a:rPr>
              <a:t>The name of the Y or Response Variable.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822028" y="2033752"/>
            <a:ext cx="299545" cy="788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00780-C506-4B21-AB60-5B24B49053EA}"/>
              </a:ext>
            </a:extLst>
          </p:cNvPr>
          <p:cNvSpPr txBox="1"/>
          <p:nvPr/>
        </p:nvSpPr>
        <p:spPr>
          <a:xfrm>
            <a:off x="417787" y="4957153"/>
            <a:ext cx="1086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Best Practices: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D9FB198-E584-674B-A68D-850726BFF8CB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31485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951665" y="1701943"/>
            <a:ext cx="565550" cy="17170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539198" y="1761640"/>
            <a:ext cx="648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does NOT need the IDs or variables that aren’t “informative”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788409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84323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277801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REVIEW: Informative 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EE285-5300-42F5-8153-A0DACFE03802}"/>
              </a:ext>
            </a:extLst>
          </p:cNvPr>
          <p:cNvSpPr txBox="1"/>
          <p:nvPr/>
        </p:nvSpPr>
        <p:spPr>
          <a:xfrm>
            <a:off x="3648158" y="1670200"/>
            <a:ext cx="26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these names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DDB0167-02C1-C341-8CCD-006A5E88061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31669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Outcome/Target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3BD8A-4276-4174-A5D7-CF43536EA632}"/>
              </a:ext>
            </a:extLst>
          </p:cNvPr>
          <p:cNvSpPr txBox="1"/>
          <p:nvPr/>
        </p:nvSpPr>
        <p:spPr>
          <a:xfrm>
            <a:off x="4309450" y="1540121"/>
            <a:ext cx="393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Vtreat</a:t>
            </a:r>
            <a:r>
              <a:rPr lang="en-US" dirty="0"/>
              <a:t> needs this name as the outcome.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69155E0-A1C5-CC46-B354-7C2CA4D98C3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6507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data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70" y="2085474"/>
            <a:ext cx="4558062" cy="29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2717" y="2053389"/>
            <a:ext cx="4138864" cy="4010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When training a model you can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1" y="2614863"/>
            <a:ext cx="37382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more training 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Find more rows!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OR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more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Find more columns!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DF859B7-37AC-7844-B222-A0D284A2ACEA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88920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2/12/24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/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 err="1">
                          <a:effectLst/>
                        </a:rPr>
                        <a:t>Cap'n'Crunch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203136" y="1348966"/>
            <a:ext cx="8451977" cy="73866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we are doing supervised learning, there is a dependent variable.  </a:t>
            </a:r>
          </a:p>
          <a:p>
            <a:r>
              <a:rPr lang="en-US" sz="1200" dirty="0"/>
              <a:t>This is the outcome and is “dependent” on the informative columns. An analysis with this vector can be binary, classification, or predictive.</a:t>
            </a:r>
            <a:endParaRPr lang="en-US" i="1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56A6DB4-E55B-B240-B993-4CF3A2308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01037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Feature </a:t>
            </a:r>
            <a:r>
              <a:rPr lang="en-US" b="1" u="sng" dirty="0"/>
              <a:t>Enrichment</a:t>
            </a:r>
            <a:r>
              <a:rPr lang="en-US" dirty="0"/>
              <a:t> Effective?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𝑀𝑜𝑑𝑒𝑙𝑖𝑛𝑔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𝑅𝑒𝑠𝑢𝑙𝑡𝑠</m:t>
                          </m:r>
                        </m:e>
                      </m:d>
                      <m:r>
                        <a:rPr lang="pt-B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𝐴𝑙𝑔𝑜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𝑝𝑟𝑜𝑣𝑖𝑑𝑒𝑑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7433"/>
                <a:ext cx="908877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9100" y="3509665"/>
            <a:ext cx="830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flexibility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models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Betters features means </a:t>
            </a:r>
            <a:r>
              <a:rPr lang="en-US" b="1" dirty="0">
                <a:solidFill>
                  <a:prstClr val="black"/>
                </a:solidFill>
              </a:rPr>
              <a:t>simpler models</a:t>
            </a:r>
            <a:r>
              <a:rPr lang="en-US" dirty="0">
                <a:solidFill>
                  <a:prstClr val="black"/>
                </a:solidFill>
              </a:rPr>
              <a:t>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less than optimal parameters can still yield good results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Better features means </a:t>
            </a:r>
            <a:r>
              <a:rPr lang="en-US" b="1" dirty="0">
                <a:solidFill>
                  <a:prstClr val="black"/>
                </a:solidFill>
              </a:rPr>
              <a:t>better results. 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“</a:t>
            </a:r>
            <a:r>
              <a:rPr lang="en-US" sz="1400" i="1" dirty="0">
                <a:solidFill>
                  <a:prstClr val="black"/>
                </a:solidFill>
              </a:rPr>
              <a:t>The algorithms we used are very standard for </a:t>
            </a:r>
            <a:r>
              <a:rPr lang="en-US" sz="1400" i="1" dirty="0" err="1">
                <a:solidFill>
                  <a:prstClr val="black"/>
                </a:solidFill>
              </a:rPr>
              <a:t>Kagglers</a:t>
            </a:r>
            <a:r>
              <a:rPr lang="en-US" sz="1400" i="1" dirty="0">
                <a:solidFill>
                  <a:prstClr val="black"/>
                </a:solidFill>
              </a:rPr>
              <a:t>. We spent most of our efforts in feature engineering.” Xavier </a:t>
            </a:r>
            <a:r>
              <a:rPr lang="en-US" sz="1400" i="1" dirty="0" err="1">
                <a:solidFill>
                  <a:prstClr val="black"/>
                </a:solidFill>
              </a:rPr>
              <a:t>Conort</a:t>
            </a:r>
            <a:r>
              <a:rPr lang="en-US" sz="1400" i="1" dirty="0">
                <a:solidFill>
                  <a:prstClr val="black"/>
                </a:solidFill>
              </a:rPr>
              <a:t> describing his winning “Flight Quest” submission</a:t>
            </a:r>
          </a:p>
          <a:p>
            <a:pPr marL="569913" lvl="1" indent="-112713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prstClr val="black"/>
                </a:solidFill>
              </a:rPr>
              <a:t>Way to differentiate &amp; squeeze out more accuracy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32766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721" y="1104904"/>
            <a:ext cx="803655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Using qualitative or technical expertise to derive new features for machine learning.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61B9ADA-366A-C94B-ABA9-C65E4E37BDB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7315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Data Enrichment aids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2606" y="1277007"/>
            <a:ext cx="8387255" cy="804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Feature Enrichment is the act of adding new information to your dataset.  You are enriching your existing data, often with public or 3</a:t>
            </a:r>
            <a:r>
              <a:rPr lang="en-US" baseline="30000" dirty="0">
                <a:solidFill>
                  <a:prstClr val="white"/>
                </a:solidFill>
              </a:rPr>
              <a:t>rd</a:t>
            </a:r>
            <a:r>
              <a:rPr lang="en-US" dirty="0">
                <a:solidFill>
                  <a:prstClr val="white"/>
                </a:solidFill>
              </a:rPr>
              <a:t> party data.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350" y="5565228"/>
            <a:ext cx="838725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There are limits to what an organization has internally for data.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 Companies exist solely to enrich data sources. 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01069" y="3124173"/>
            <a:ext cx="311624" cy="1055483"/>
          </a:xfrm>
          <a:custGeom>
            <a:avLst/>
            <a:gdLst>
              <a:gd name="connsiteX0" fmla="*/ 148212 w 311624"/>
              <a:gd name="connsiteY0" fmla="*/ 0 h 1055483"/>
              <a:gd name="connsiteX1" fmla="*/ 193848 w 311624"/>
              <a:gd name="connsiteY1" fmla="*/ 75121 h 1055483"/>
              <a:gd name="connsiteX2" fmla="*/ 311624 w 311624"/>
              <a:gd name="connsiteY2" fmla="*/ 540252 h 1055483"/>
              <a:gd name="connsiteX3" fmla="*/ 193848 w 311624"/>
              <a:gd name="connsiteY3" fmla="*/ 1005383 h 1055483"/>
              <a:gd name="connsiteX4" fmla="*/ 163412 w 311624"/>
              <a:gd name="connsiteY4" fmla="*/ 1055483 h 1055483"/>
              <a:gd name="connsiteX5" fmla="*/ 117776 w 311624"/>
              <a:gd name="connsiteY5" fmla="*/ 980362 h 1055483"/>
              <a:gd name="connsiteX6" fmla="*/ 0 w 311624"/>
              <a:gd name="connsiteY6" fmla="*/ 515231 h 1055483"/>
              <a:gd name="connsiteX7" fmla="*/ 117776 w 311624"/>
              <a:gd name="connsiteY7" fmla="*/ 50100 h 1055483"/>
              <a:gd name="connsiteX8" fmla="*/ 148212 w 311624"/>
              <a:gd name="connsiteY8" fmla="*/ 0 h 105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624" h="1055483">
                <a:moveTo>
                  <a:pt x="148212" y="0"/>
                </a:moveTo>
                <a:lnTo>
                  <a:pt x="193848" y="75121"/>
                </a:lnTo>
                <a:cubicBezTo>
                  <a:pt x="268960" y="213387"/>
                  <a:pt x="311624" y="371837"/>
                  <a:pt x="311624" y="540252"/>
                </a:cubicBezTo>
                <a:cubicBezTo>
                  <a:pt x="311624" y="708667"/>
                  <a:pt x="268960" y="867117"/>
                  <a:pt x="193848" y="1005383"/>
                </a:cubicBezTo>
                <a:lnTo>
                  <a:pt x="163412" y="1055483"/>
                </a:lnTo>
                <a:lnTo>
                  <a:pt x="117776" y="980362"/>
                </a:lnTo>
                <a:cubicBezTo>
                  <a:pt x="42665" y="842096"/>
                  <a:pt x="0" y="683646"/>
                  <a:pt x="0" y="515231"/>
                </a:cubicBezTo>
                <a:cubicBezTo>
                  <a:pt x="0" y="346816"/>
                  <a:pt x="42665" y="188366"/>
                  <a:pt x="117776" y="50100"/>
                </a:cubicBezTo>
                <a:lnTo>
                  <a:pt x="148212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49281" y="2663588"/>
            <a:ext cx="1803418" cy="1951630"/>
          </a:xfrm>
          <a:custGeom>
            <a:avLst/>
            <a:gdLst>
              <a:gd name="connsiteX0" fmla="*/ 827603 w 1803418"/>
              <a:gd name="connsiteY0" fmla="*/ 0 h 1951630"/>
              <a:gd name="connsiteX1" fmla="*/ 1803418 w 1803418"/>
              <a:gd name="connsiteY1" fmla="*/ 975815 h 1951630"/>
              <a:gd name="connsiteX2" fmla="*/ 827603 w 1803418"/>
              <a:gd name="connsiteY2" fmla="*/ 1951630 h 1951630"/>
              <a:gd name="connsiteX3" fmla="*/ 18442 w 1803418"/>
              <a:gd name="connsiteY3" fmla="*/ 1521403 h 1951630"/>
              <a:gd name="connsiteX4" fmla="*/ 15200 w 1803418"/>
              <a:gd name="connsiteY4" fmla="*/ 1516067 h 1951630"/>
              <a:gd name="connsiteX5" fmla="*/ 45636 w 1803418"/>
              <a:gd name="connsiteY5" fmla="*/ 1465967 h 1951630"/>
              <a:gd name="connsiteX6" fmla="*/ 163412 w 1803418"/>
              <a:gd name="connsiteY6" fmla="*/ 1000836 h 1951630"/>
              <a:gd name="connsiteX7" fmla="*/ 45636 w 1803418"/>
              <a:gd name="connsiteY7" fmla="*/ 535705 h 1951630"/>
              <a:gd name="connsiteX8" fmla="*/ 0 w 1803418"/>
              <a:gd name="connsiteY8" fmla="*/ 460584 h 1951630"/>
              <a:gd name="connsiteX9" fmla="*/ 18442 w 1803418"/>
              <a:gd name="connsiteY9" fmla="*/ 430227 h 1951630"/>
              <a:gd name="connsiteX10" fmla="*/ 827603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827603" y="0"/>
                </a:moveTo>
                <a:cubicBezTo>
                  <a:pt x="1366531" y="0"/>
                  <a:pt x="1803418" y="436887"/>
                  <a:pt x="1803418" y="975815"/>
                </a:cubicBezTo>
                <a:cubicBezTo>
                  <a:pt x="1803418" y="1514743"/>
                  <a:pt x="1366531" y="1951630"/>
                  <a:pt x="827603" y="1951630"/>
                </a:cubicBezTo>
                <a:cubicBezTo>
                  <a:pt x="490773" y="1951630"/>
                  <a:pt x="193803" y="1780971"/>
                  <a:pt x="18442" y="1521403"/>
                </a:cubicBezTo>
                <a:lnTo>
                  <a:pt x="15200" y="1516067"/>
                </a:lnTo>
                <a:lnTo>
                  <a:pt x="45636" y="1465967"/>
                </a:lnTo>
                <a:cubicBezTo>
                  <a:pt x="120748" y="1327701"/>
                  <a:pt x="163412" y="1169251"/>
                  <a:pt x="163412" y="1000836"/>
                </a:cubicBezTo>
                <a:cubicBezTo>
                  <a:pt x="163412" y="832421"/>
                  <a:pt x="120748" y="673971"/>
                  <a:pt x="45636" y="535705"/>
                </a:cubicBezTo>
                <a:lnTo>
                  <a:pt x="0" y="460584"/>
                </a:lnTo>
                <a:lnTo>
                  <a:pt x="18442" y="430227"/>
                </a:lnTo>
                <a:cubicBezTo>
                  <a:pt x="193803" y="170659"/>
                  <a:pt x="490773" y="0"/>
                  <a:pt x="827603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New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2361063" y="2688609"/>
            <a:ext cx="1803418" cy="1951630"/>
          </a:xfrm>
          <a:custGeom>
            <a:avLst/>
            <a:gdLst>
              <a:gd name="connsiteX0" fmla="*/ 975815 w 1803418"/>
              <a:gd name="connsiteY0" fmla="*/ 0 h 1951630"/>
              <a:gd name="connsiteX1" fmla="*/ 1784976 w 1803418"/>
              <a:gd name="connsiteY1" fmla="*/ 430227 h 1951630"/>
              <a:gd name="connsiteX2" fmla="*/ 1788218 w 1803418"/>
              <a:gd name="connsiteY2" fmla="*/ 435563 h 1951630"/>
              <a:gd name="connsiteX3" fmla="*/ 1757782 w 1803418"/>
              <a:gd name="connsiteY3" fmla="*/ 485663 h 1951630"/>
              <a:gd name="connsiteX4" fmla="*/ 1640006 w 1803418"/>
              <a:gd name="connsiteY4" fmla="*/ 950794 h 1951630"/>
              <a:gd name="connsiteX5" fmla="*/ 1757782 w 1803418"/>
              <a:gd name="connsiteY5" fmla="*/ 1415925 h 1951630"/>
              <a:gd name="connsiteX6" fmla="*/ 1803418 w 1803418"/>
              <a:gd name="connsiteY6" fmla="*/ 1491046 h 1951630"/>
              <a:gd name="connsiteX7" fmla="*/ 1784976 w 1803418"/>
              <a:gd name="connsiteY7" fmla="*/ 1521403 h 1951630"/>
              <a:gd name="connsiteX8" fmla="*/ 975815 w 1803418"/>
              <a:gd name="connsiteY8" fmla="*/ 1951630 h 1951630"/>
              <a:gd name="connsiteX9" fmla="*/ 0 w 1803418"/>
              <a:gd name="connsiteY9" fmla="*/ 975815 h 1951630"/>
              <a:gd name="connsiteX10" fmla="*/ 975815 w 1803418"/>
              <a:gd name="connsiteY10" fmla="*/ 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3418" h="1951630">
                <a:moveTo>
                  <a:pt x="975815" y="0"/>
                </a:moveTo>
                <a:cubicBezTo>
                  <a:pt x="1312645" y="0"/>
                  <a:pt x="1609615" y="170659"/>
                  <a:pt x="1784976" y="430227"/>
                </a:cubicBezTo>
                <a:lnTo>
                  <a:pt x="1788218" y="435563"/>
                </a:lnTo>
                <a:lnTo>
                  <a:pt x="1757782" y="485663"/>
                </a:lnTo>
                <a:cubicBezTo>
                  <a:pt x="1682671" y="623929"/>
                  <a:pt x="1640006" y="782379"/>
                  <a:pt x="1640006" y="950794"/>
                </a:cubicBezTo>
                <a:cubicBezTo>
                  <a:pt x="1640006" y="1119209"/>
                  <a:pt x="1682671" y="1277659"/>
                  <a:pt x="1757782" y="1415925"/>
                </a:cubicBezTo>
                <a:lnTo>
                  <a:pt x="1803418" y="1491046"/>
                </a:lnTo>
                <a:lnTo>
                  <a:pt x="1784976" y="1521403"/>
                </a:lnTo>
                <a:cubicBezTo>
                  <a:pt x="1609615" y="1780971"/>
                  <a:pt x="1312645" y="1951630"/>
                  <a:pt x="975815" y="1951630"/>
                </a:cubicBezTo>
                <a:cubicBezTo>
                  <a:pt x="436887" y="1951630"/>
                  <a:pt x="0" y="1514743"/>
                  <a:pt x="0" y="975815"/>
                </a:cubicBezTo>
                <a:cubicBezTo>
                  <a:pt x="0" y="436887"/>
                  <a:pt x="436887" y="0"/>
                  <a:pt x="975815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Existing Data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C6046846-8544-5D48-864D-2AF66EB22C1C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86271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Data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s3.amazonaws.com/cbi-research-portal-uploads/2018/06/07131832/demographics-vs-psychographics-06.07.2018-1021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90" y="1370345"/>
            <a:ext cx="364688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97213" y="5943628"/>
            <a:ext cx="38467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prstClr val="black"/>
                </a:solidFill>
              </a:rPr>
              <a:t>https://www.cbinsights.com/research/what-is-psychographics/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3" y="2321982"/>
            <a:ext cx="2405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An organization may collect some information about employees during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724" y="2183483"/>
            <a:ext cx="240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They could buy data about employees to have a more complete picture.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F6996-8F53-6E42-BB46-170AA22B30B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66564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Modeling with Feature Enrichment is Widespread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698" y="5565228"/>
            <a:ext cx="8744605" cy="609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Most consumers are not aware the type and amount of data that is available about them.</a:t>
            </a:r>
          </a:p>
        </p:txBody>
      </p:sp>
      <p:pic>
        <p:nvPicPr>
          <p:cNvPr id="2050" name="Picture 2" descr="Image result for cambridge analytic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1" y="1449554"/>
            <a:ext cx="1662162" cy="15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8737" y="189296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Used social media information of individual and friends to model voting tendencies</a:t>
            </a:r>
          </a:p>
        </p:txBody>
      </p:sp>
      <p:pic>
        <p:nvPicPr>
          <p:cNvPr id="2052" name="Picture 4" descr="Image result for evarian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" y="3867985"/>
            <a:ext cx="2743200" cy="7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28737" y="3954378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Uses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party data to predict if a household member has diabetes for marketing.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70021" y="3433011"/>
            <a:ext cx="75558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FB29C94-8F78-354E-8970-573C23894485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842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Enrichment Requires a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698" y="5726243"/>
            <a:ext cx="8744605" cy="448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It’s kind of like a </a:t>
            </a:r>
            <a:r>
              <a:rPr lang="en-US" altLang="en-US" dirty="0" err="1">
                <a:solidFill>
                  <a:schemeClr val="bg1"/>
                </a:solidFill>
                <a:cs typeface="Arial" panose="020B0604020202020204" pitchFamily="34" charset="0"/>
              </a:rPr>
              <a:t>vlookup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…</a:t>
            </a:r>
            <a:r>
              <a:rPr lang="en-US" altLang="en-US" i="1" dirty="0">
                <a:solidFill>
                  <a:schemeClr val="bg1"/>
                </a:solidFill>
                <a:cs typeface="Arial" panose="020B0604020202020204" pitchFamily="34" charset="0"/>
              </a:rPr>
              <a:t>matching records from one table to another.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3233" y="2088776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Y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CC425C26-A3A2-FF4F-AAD8-D3309C45A8D1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34D384-B5CA-F441-BA6E-82F6B226AC97}"/>
              </a:ext>
            </a:extLst>
          </p:cNvPr>
          <p:cNvSpPr/>
          <p:nvPr/>
        </p:nvSpPr>
        <p:spPr>
          <a:xfrm>
            <a:off x="2109426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78089E-6457-2643-B23E-877C399970E3}"/>
              </a:ext>
            </a:extLst>
          </p:cNvPr>
          <p:cNvSpPr/>
          <p:nvPr/>
        </p:nvSpPr>
        <p:spPr>
          <a:xfrm>
            <a:off x="5311264" y="2407171"/>
            <a:ext cx="1603947" cy="160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A0F3-EC6D-3545-83F7-C75B3A5847B8}"/>
              </a:ext>
            </a:extLst>
          </p:cNvPr>
          <p:cNvSpPr txBox="1"/>
          <p:nvPr/>
        </p:nvSpPr>
        <p:spPr>
          <a:xfrm>
            <a:off x="2778991" y="208877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EB5B-63D1-E347-AE13-F27017A18AA2}"/>
              </a:ext>
            </a:extLst>
          </p:cNvPr>
          <p:cNvSpPr txBox="1"/>
          <p:nvPr/>
        </p:nvSpPr>
        <p:spPr>
          <a:xfrm>
            <a:off x="1454045" y="4250961"/>
            <a:ext cx="291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playing instruments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DE653-5CCA-754F-9353-05C7A054996B}"/>
              </a:ext>
            </a:extLst>
          </p:cNvPr>
          <p:cNvSpPr txBox="1"/>
          <p:nvPr/>
        </p:nvSpPr>
        <p:spPr>
          <a:xfrm>
            <a:off x="5091156" y="4250961"/>
            <a:ext cx="2044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 Grades from Honors Science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D1B23-DAF7-EE47-B7F8-ABDE2491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558"/>
            <a:ext cx="20828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31C41-983E-704A-8124-AB6DAED3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2426637"/>
            <a:ext cx="2082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19" grpId="0" animBg="1"/>
      <p:bldP spid="20" grpId="0"/>
      <p:bldP spid="8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Donor Bureau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5" y="1385862"/>
            <a:ext cx="8146998" cy="4005945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C4F0970-CB0E-B549-A2CC-7B8CF4ADCE19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74041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Founded in 2011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DonorBureau spun out of a direct mail agency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Works with non-profits to optimize their direct mail fundraising</a:t>
            </a:r>
          </a:p>
          <a:p>
            <a:endParaRPr lang="en-US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prstClr val="black"/>
                </a:solidFill>
              </a:rPr>
              <a:t>Data Stats: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900M past mail transactions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140M past donations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40M individuals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454B07D-CCEA-5E44-87B4-7602DA3E5357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37028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prstClr val="black"/>
                </a:solidFill>
              </a:rPr>
              <a:t>Two modeling problems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What acquisition targets should NOT get mail?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What donor cultivation targets should get mail?</a:t>
            </a:r>
          </a:p>
          <a:p>
            <a:r>
              <a:rPr lang="en-US" sz="2400">
                <a:solidFill>
                  <a:prstClr val="black"/>
                </a:solidFill>
              </a:rPr>
              <a:t>Acquisition modeling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Drop bottom 20% of list to be mailed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Goal is to have the top 80% gross twice as much as the bottom 20%</a:t>
            </a:r>
          </a:p>
          <a:p>
            <a:r>
              <a:rPr lang="en-US" sz="2400">
                <a:solidFill>
                  <a:prstClr val="black"/>
                </a:solidFill>
              </a:rPr>
              <a:t>Cultivation modeling: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Add names to the monthly 10k piece cultivation mailings</a:t>
            </a:r>
          </a:p>
          <a:p>
            <a:pPr lvl="1"/>
            <a:r>
              <a:rPr lang="en-US" sz="2400">
                <a:solidFill>
                  <a:prstClr val="black"/>
                </a:solidFill>
              </a:rPr>
              <a:t>Find 2k additional names per month to mail from a 40k donor file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9485AC-DE96-4A4E-8FDC-CCCD654376AF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58361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74" y="974092"/>
            <a:ext cx="6073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Open </a:t>
            </a:r>
            <a:r>
              <a:rPr lang="en-US" sz="2800" b="1" dirty="0" err="1">
                <a:solidFill>
                  <a:prstClr val="black"/>
                </a:solidFill>
              </a:rPr>
              <a:t>A_DataPreProcessingEngineering</a:t>
            </a:r>
            <a:r>
              <a:rPr lang="en-US" sz="2800" b="1" dirty="0">
                <a:solidFill>
                  <a:prstClr val="black"/>
                </a:solidFill>
              </a:rPr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1857" y="1429162"/>
          <a:ext cx="3874115" cy="48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rowID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Appended</a:t>
                      </a:r>
                      <a:r>
                        <a:rPr lang="en-US" baseline="0" dirty="0"/>
                        <a:t> Row ID - </a:t>
                      </a:r>
                      <a:r>
                        <a:rPr lang="en-US" baseline="0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uniqueID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– </a:t>
                      </a:r>
                      <a:r>
                        <a:rPr lang="en-US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 group to anonymize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Y/N if they own a </a:t>
                      </a:r>
                      <a:r>
                        <a:rPr lang="en-US" dirty="0" err="1"/>
                        <a:t>hom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children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Household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M/F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Wealth rating uses median family income and population statistics from each area to index relative wealth within each state. The segments are denoted 0-9, with 9 being the highest wealth group and zero being the lowest. Each rating has a different meaning within each state.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7864" y="1454916"/>
          <a:ext cx="4855777" cy="46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253">
                <a:tc>
                  <a:txBody>
                    <a:bodyPr/>
                    <a:lstStyle/>
                    <a:p>
                      <a:r>
                        <a:rPr lang="en-US" sz="1200" b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Home Value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Icmed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Icavg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Family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IC15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 earning less than $15K in potential donor's neighborhood.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NUMPROM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Lifetime # of promotions received to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030">
                <a:tc>
                  <a:txBody>
                    <a:bodyPr/>
                    <a:lstStyle/>
                    <a:p>
                      <a:r>
                        <a:rPr lang="en-US" sz="1200" dirty="0"/>
                        <a:t>RAMNTALL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lifetime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903">
                <a:tc>
                  <a:txBody>
                    <a:bodyPr/>
                    <a:lstStyle/>
                    <a:p>
                      <a:r>
                        <a:rPr lang="en-US" sz="1200" dirty="0"/>
                        <a:t>MAXRAMNT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largest gift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r>
                        <a:rPr lang="en-US" sz="1200" dirty="0"/>
                        <a:t>LASTGIFT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most recent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r>
                        <a:rPr lang="en-US" sz="1200" dirty="0"/>
                        <a:t>TOTALMONTHS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from last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01">
                <a:tc>
                  <a:txBody>
                    <a:bodyPr/>
                    <a:lstStyle/>
                    <a:p>
                      <a:r>
                        <a:rPr lang="en-US" sz="1200" dirty="0"/>
                        <a:t>TIMELAG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between first and second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AVGGIFT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Average dollar amount of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Y1_Donation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Y/N did they donate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Y2_DonatedAmt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Dollar </a:t>
                      </a:r>
                      <a:r>
                        <a:rPr lang="en-US" sz="1200" dirty="0" err="1"/>
                        <a:t>Amt</a:t>
                      </a:r>
                      <a:r>
                        <a:rPr lang="en-US" sz="1200" dirty="0"/>
                        <a:t> of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80D8ACA-7FE5-A84D-AD9C-A78CA17BAD03}"/>
              </a:ext>
            </a:extLst>
          </p:cNvPr>
          <p:cNvSpPr txBox="1">
            <a:spLocks/>
          </p:cNvSpPr>
          <p:nvPr/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9014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For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Mining Workflows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Modification &amp; Preprocessing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Case: Donor Bureau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Housekeeping, Reading &amp; Homework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2/12/24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11447DD-CC00-E54C-832A-9B213D1D0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7032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Modeling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28637" y="1266818"/>
            <a:ext cx="3829050" cy="43338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SEMMA (from SAS)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314326" y="5514980"/>
            <a:ext cx="8515349" cy="600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first day we discussed data mining and structure.  Week 2 was devoted to basics of R then how to sample, explore and visualize data.  Now we will </a:t>
            </a:r>
            <a:r>
              <a:rPr lang="en-US" sz="2000" b="1" u="sng" dirty="0">
                <a:solidFill>
                  <a:prstClr val="white"/>
                </a:solidFill>
              </a:rPr>
              <a:t>modify</a:t>
            </a:r>
            <a:r>
              <a:rPr lang="en-US" dirty="0">
                <a:solidFill>
                  <a:prstClr val="white"/>
                </a:solidFill>
              </a:rPr>
              <a:t> data for modeling!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A8A2A-BA2A-4F59-BDF1-B1C7549B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753EFC8-4232-4598-94F6-94C0EBAFC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524C8B-E040-46C3-90CB-4F7DAB9F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14</a:t>
            </a:r>
          </a:p>
        </p:txBody>
      </p:sp>
      <p:sp>
        <p:nvSpPr>
          <p:cNvPr id="3" name="Pentagon 2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1. Sample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2. Explore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3. Modify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4. Model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5. Assess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As part of your case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780" y="1809750"/>
            <a:ext cx="414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 this course, data sets are curated for you.  Sampling is done to avoid overfitting.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accent6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8F100D21-DE0F-7F4E-A26C-853C4CC8B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1924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588" y="365126"/>
            <a:ext cx="9015412" cy="591477"/>
          </a:xfrm>
        </p:spPr>
        <p:txBody>
          <a:bodyPr/>
          <a:lstStyle/>
          <a:p>
            <a:r>
              <a:rPr lang="en-US" dirty="0"/>
              <a:t>In addition to SEMMA, Data Mining (from the 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676400"/>
            <a:ext cx="7772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Define/understand purpose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Obtain data (may involve random sampling)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Explore, clean, pre-process data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Reduce the data; if supervised DM, partition it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Specify task (classification, clustering,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Choose the techniques (regression, CART, neural networks,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Iterative implementation and “tuning” 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Assess results – compare models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>
                <a:solidFill>
                  <a:prstClr val="black"/>
                </a:solidFill>
                <a:latin typeface="Franklin Gothic Book" pitchFamily="34" charset="0"/>
              </a:rPr>
              <a:t>Deploy best model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endParaRPr lang="en-US" altLang="en-US" dirty="0">
              <a:solidFill>
                <a:prstClr val="black"/>
              </a:solidFill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842" y="5572124"/>
            <a:ext cx="8502316" cy="6237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The book’s process is excellent but is focused largely on the modeling process not how the process is part of a business context or if the effort doesn’t require a model.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AEC4A6A-C528-3B42-BB04-76528FFA9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9022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2/12/24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Data Mining in a Complete Business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435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Problem Formulation</a:t>
            </a:r>
            <a:r>
              <a:rPr lang="en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Define data requirements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Explore the data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Perform Analysis &amp; Create Project Artifacts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Asses/Adjust the Project Artifacts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Document to make it repeatable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Deploy &amp; Monitor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201225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201225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201225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201225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201225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13" name="Shape 842"/>
          <p:cNvSpPr txBox="1"/>
          <p:nvPr/>
        </p:nvSpPr>
        <p:spPr>
          <a:xfrm>
            <a:off x="255000" y="1174526"/>
            <a:ext cx="8519700" cy="31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440"/>
              </a:spcBef>
            </a:pPr>
            <a:r>
              <a:rPr lang="en" i="1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Iterative Business Data Mining Project Life Cycle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200748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201701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149008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84306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320894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71444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49821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98516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42950" y="5572125"/>
            <a:ext cx="7658100" cy="5286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In this view the steps of a project are not solely for modeling, more iterative and not in isolation because the results are communicated to stakeholders. 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1DF57DDF-0D63-BB43-983B-104A61D20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191804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6291</Words>
  <Application>Microsoft Macintosh PowerPoint</Application>
  <PresentationFormat>On-screen Show (4:3)</PresentationFormat>
  <Paragraphs>2737</Paragraphs>
  <Slides>58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Cambria Math</vt:lpstr>
      <vt:lpstr>Consolas</vt:lpstr>
      <vt:lpstr>Franklin Gothic Book</vt:lpstr>
      <vt:lpstr>Lucida Console</vt:lpstr>
      <vt:lpstr>Open Sans</vt:lpstr>
      <vt:lpstr>1_Office Theme</vt:lpstr>
      <vt:lpstr>2_Office Theme</vt:lpstr>
      <vt:lpstr>3_Office Theme</vt:lpstr>
      <vt:lpstr>PowerPoint Presentation</vt:lpstr>
      <vt:lpstr>Agenda</vt:lpstr>
      <vt:lpstr>Data Structure for Analysis &amp; Modeling</vt:lpstr>
      <vt:lpstr>Data Structure for Analysis &amp; Modeling</vt:lpstr>
      <vt:lpstr>Data Structure for Analysis &amp; Modeling</vt:lpstr>
      <vt:lpstr>Agenda</vt:lpstr>
      <vt:lpstr>Modeling Process</vt:lpstr>
      <vt:lpstr>In addition to SEMMA, Data Mining (from the book)</vt:lpstr>
      <vt:lpstr>Data Mining in a Complete Business Workflow</vt:lpstr>
      <vt:lpstr>What is a model?</vt:lpstr>
      <vt:lpstr>What is a model?</vt:lpstr>
      <vt:lpstr>Vocabulary</vt:lpstr>
      <vt:lpstr>Don’t be Dale!</vt:lpstr>
      <vt:lpstr>Common Pitfalls</vt:lpstr>
      <vt:lpstr>Agenda</vt:lpstr>
      <vt:lpstr>Modeling Process</vt:lpstr>
      <vt:lpstr>PreProcessing</vt:lpstr>
      <vt:lpstr>Dummy Variables</vt:lpstr>
      <vt:lpstr>Dummy Variables</vt:lpstr>
      <vt:lpstr>Dummy Variables</vt:lpstr>
      <vt:lpstr>Dummy Variables</vt:lpstr>
      <vt:lpstr>Dummy Variables</vt:lpstr>
      <vt:lpstr>Dummy Variables</vt:lpstr>
      <vt:lpstr>Numeric Variables</vt:lpstr>
      <vt:lpstr>Outlier Numeric Variables</vt:lpstr>
      <vt:lpstr>Detecting Outliers</vt:lpstr>
      <vt:lpstr>Detecting Outliers</vt:lpstr>
      <vt:lpstr>Missing Numeric Variables</vt:lpstr>
      <vt:lpstr>Original Data</vt:lpstr>
      <vt:lpstr>Missing Numeric Variables</vt:lpstr>
      <vt:lpstr>Missing Flags</vt:lpstr>
      <vt:lpstr>Feature Engineering- Still Pre-Processing!!</vt:lpstr>
      <vt:lpstr>What is Feature Engineering?</vt:lpstr>
      <vt:lpstr>Why is Feature Engineering Effective?</vt:lpstr>
      <vt:lpstr>Example Feature Engineering Methods</vt:lpstr>
      <vt:lpstr>Variable Treatment: library(vtreat)</vt:lpstr>
      <vt:lpstr>Vtreat adjusts data in many ways.</vt:lpstr>
      <vt:lpstr>Mean Imputation - PreProcessing</vt:lpstr>
      <vt:lpstr>Missing Flags- PreProcessing</vt:lpstr>
      <vt:lpstr>Dummy Variables - PreProcessing</vt:lpstr>
      <vt:lpstr>Vtreat Engineered CAT Variables Example</vt:lpstr>
      <vt:lpstr>Vtreat Engineered CAT Variables Example</vt:lpstr>
      <vt:lpstr>Vtreat Engineered CAT Variables Example</vt:lpstr>
      <vt:lpstr>Non-Informative Check</vt:lpstr>
      <vt:lpstr>Vtreat summary</vt:lpstr>
      <vt:lpstr>REVIEW: Informative Variables</vt:lpstr>
      <vt:lpstr>REVIEW: Informative Variables</vt:lpstr>
      <vt:lpstr>REVIEW: Outcome/Target Variable</vt:lpstr>
      <vt:lpstr>Feature Enrichment</vt:lpstr>
      <vt:lpstr>Why is Feature Enrichment Effective?</vt:lpstr>
      <vt:lpstr>Data Enrichment aids Model Performance</vt:lpstr>
      <vt:lpstr>An example of Data Enrichment</vt:lpstr>
      <vt:lpstr>Modeling with Feature Enrichment is Widespread</vt:lpstr>
      <vt:lpstr>Feature Enrichment Requires a Join</vt:lpstr>
      <vt:lpstr>Meet Donor Bureau</vt:lpstr>
      <vt:lpstr>Company Overview</vt:lpstr>
      <vt:lpstr>Modeling Problem</vt:lpstr>
      <vt:lpstr>Let’s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Process</dc:title>
  <dc:creator>Edward Kwartler</dc:creator>
  <cp:lastModifiedBy>Ted Kwartler</cp:lastModifiedBy>
  <cp:revision>55</cp:revision>
  <dcterms:created xsi:type="dcterms:W3CDTF">2018-09-09T20:06:05Z</dcterms:created>
  <dcterms:modified xsi:type="dcterms:W3CDTF">2024-02-12T22:53:08Z</dcterms:modified>
</cp:coreProperties>
</file>